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media/image20.jpg" ContentType="image/png"/>
  <Override PartName="/ppt/media/image21.jpg" ContentType="image/png"/>
  <Override PartName="/ppt/media/image22.jpg" ContentType="image/png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7.jpg" ContentType="image/png"/>
  <Override PartName="/ppt/media/image2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91"/>
  </p:notesMasterIdLst>
  <p:sldIdLst>
    <p:sldId id="352" r:id="rId2"/>
    <p:sldId id="267" r:id="rId3"/>
    <p:sldId id="354" r:id="rId4"/>
    <p:sldId id="280" r:id="rId5"/>
    <p:sldId id="363" r:id="rId6"/>
    <p:sldId id="302" r:id="rId7"/>
    <p:sldId id="364" r:id="rId8"/>
    <p:sldId id="263" r:id="rId9"/>
    <p:sldId id="262" r:id="rId10"/>
    <p:sldId id="264" r:id="rId11"/>
    <p:sldId id="270" r:id="rId12"/>
    <p:sldId id="309" r:id="rId13"/>
    <p:sldId id="274" r:id="rId14"/>
    <p:sldId id="310" r:id="rId15"/>
    <p:sldId id="303" r:id="rId16"/>
    <p:sldId id="298" r:id="rId17"/>
    <p:sldId id="275" r:id="rId18"/>
    <p:sldId id="299" r:id="rId19"/>
    <p:sldId id="300" r:id="rId20"/>
    <p:sldId id="317" r:id="rId21"/>
    <p:sldId id="311" r:id="rId22"/>
    <p:sldId id="297" r:id="rId23"/>
    <p:sldId id="366" r:id="rId24"/>
    <p:sldId id="367" r:id="rId25"/>
    <p:sldId id="386" r:id="rId26"/>
    <p:sldId id="387" r:id="rId27"/>
    <p:sldId id="368" r:id="rId28"/>
    <p:sldId id="385" r:id="rId29"/>
    <p:sldId id="319" r:id="rId30"/>
    <p:sldId id="320" r:id="rId31"/>
    <p:sldId id="392" r:id="rId32"/>
    <p:sldId id="256" r:id="rId33"/>
    <p:sldId id="257" r:id="rId34"/>
    <p:sldId id="258" r:id="rId35"/>
    <p:sldId id="259" r:id="rId36"/>
    <p:sldId id="260" r:id="rId37"/>
    <p:sldId id="343" r:id="rId38"/>
    <p:sldId id="345" r:id="rId39"/>
    <p:sldId id="286" r:id="rId40"/>
    <p:sldId id="288" r:id="rId41"/>
    <p:sldId id="342" r:id="rId42"/>
    <p:sldId id="346" r:id="rId43"/>
    <p:sldId id="347" r:id="rId44"/>
    <p:sldId id="344" r:id="rId45"/>
    <p:sldId id="369" r:id="rId46"/>
    <p:sldId id="373" r:id="rId47"/>
    <p:sldId id="374" r:id="rId48"/>
    <p:sldId id="375" r:id="rId49"/>
    <p:sldId id="376" r:id="rId50"/>
    <p:sldId id="384" r:id="rId51"/>
    <p:sldId id="379" r:id="rId52"/>
    <p:sldId id="380" r:id="rId53"/>
    <p:sldId id="378" r:id="rId54"/>
    <p:sldId id="287" r:id="rId55"/>
    <p:sldId id="313" r:id="rId56"/>
    <p:sldId id="304" r:id="rId57"/>
    <p:sldId id="289" r:id="rId58"/>
    <p:sldId id="290" r:id="rId59"/>
    <p:sldId id="323" r:id="rId60"/>
    <p:sldId id="322" r:id="rId61"/>
    <p:sldId id="292" r:id="rId62"/>
    <p:sldId id="293" r:id="rId63"/>
    <p:sldId id="294" r:id="rId64"/>
    <p:sldId id="291" r:id="rId65"/>
    <p:sldId id="296" r:id="rId66"/>
    <p:sldId id="383" r:id="rId67"/>
    <p:sldId id="382" r:id="rId68"/>
    <p:sldId id="424" r:id="rId69"/>
    <p:sldId id="425" r:id="rId70"/>
    <p:sldId id="426" r:id="rId71"/>
    <p:sldId id="381" r:id="rId72"/>
    <p:sldId id="357" r:id="rId73"/>
    <p:sldId id="358" r:id="rId74"/>
    <p:sldId id="359" r:id="rId75"/>
    <p:sldId id="360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415" r:id="rId85"/>
    <p:sldId id="416" r:id="rId86"/>
    <p:sldId id="417" r:id="rId87"/>
    <p:sldId id="421" r:id="rId88"/>
    <p:sldId id="422" r:id="rId89"/>
    <p:sldId id="423" r:id="rId90"/>
  </p:sldIdLst>
  <p:sldSz cx="12192000" cy="6858000"/>
  <p:notesSz cx="6858000" cy="9144000"/>
  <p:embeddedFontLst>
    <p:embeddedFont>
      <p:font typeface="Segoe UI" panose="020B0502040204020203" pitchFamily="34" charset="0"/>
      <p:regular r:id="rId92"/>
      <p:bold r:id="rId93"/>
      <p:italic r:id="rId94"/>
      <p:boldItalic r:id="rId95"/>
    </p:embeddedFont>
    <p:embeddedFont>
      <p:font typeface="Calibri" panose="020F0502020204030204" pitchFamily="34" charset="0"/>
      <p:regular r:id="rId96"/>
      <p:bold r:id="rId97"/>
      <p:italic r:id="rId98"/>
      <p:boldItalic r:id="rId99"/>
    </p:embeddedFont>
    <p:embeddedFont>
      <p:font typeface="PragmataPro" panose="02000509030000020004" pitchFamily="49" charset="0"/>
      <p:regular r:id="rId100"/>
      <p:bold r:id="rId101"/>
      <p:italic r:id="rId102"/>
    </p:embeddedFont>
    <p:embeddedFont>
      <p:font typeface="Roboto Condensed" panose="02000000000000000000" pitchFamily="2" charset="0"/>
      <p:regular r:id="rId103"/>
      <p:bold r:id="rId104"/>
      <p:italic r:id="rId105"/>
      <p:boldItalic r:id="rId106"/>
    </p:embeddedFont>
    <p:embeddedFont>
      <p:font typeface="Century Gothic" panose="020B0502020202020204" pitchFamily="34" charset="0"/>
      <p:regular r:id="rId107"/>
      <p:bold r:id="rId108"/>
      <p:italic r:id="rId109"/>
      <p:boldItalic r:id="rId110"/>
    </p:embeddedFont>
    <p:embeddedFont>
      <p:font typeface="Wingdings 3" panose="05040102010807070707" pitchFamily="18" charset="2"/>
      <p:regular r:id="rId111"/>
    </p:embeddedFont>
    <p:embeddedFont>
      <p:font typeface="Segoe UI Semibold" panose="020B0702040204020203" pitchFamily="34" charset="0"/>
      <p:bold r:id="rId112"/>
      <p:boldItalic r:id="rId113"/>
    </p:embeddedFont>
    <p:embeddedFont>
      <p:font typeface="Iosevka" panose="02000509000000000000" pitchFamily="49" charset="0"/>
      <p:regular r:id="rId114"/>
      <p:bold r:id="rId115"/>
      <p:italic r:id="rId116"/>
      <p:boldItalic r:id="rId117"/>
    </p:embeddedFont>
    <p:embeddedFont>
      <p:font typeface="Consolas" panose="020B0609020204030204" pitchFamily="49" charset="0"/>
      <p:regular r:id="rId118"/>
      <p:bold r:id="rId119"/>
      <p:italic r:id="rId120"/>
      <p:boldItalic r:id="rId1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654"/>
    <a:srgbClr val="04CA7D"/>
    <a:srgbClr val="468BCE"/>
    <a:srgbClr val="FFAA55"/>
    <a:srgbClr val="FFFF64"/>
    <a:srgbClr val="FF4040"/>
    <a:srgbClr val="FF3300"/>
    <a:srgbClr val="92D050"/>
    <a:srgbClr val="E6B729"/>
    <a:srgbClr val="8AD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7" autoAdjust="0"/>
    <p:restoredTop sz="94714" autoAdjust="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1896"/>
    </p:cViewPr>
  </p:sorter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1.fntdata"/><Relationship Id="rId16" Type="http://schemas.openxmlformats.org/officeDocument/2006/relationships/slide" Target="slides/slide15.xml"/><Relationship Id="rId107" Type="http://schemas.openxmlformats.org/officeDocument/2006/relationships/font" Target="fonts/font1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font" Target="fonts/font29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font" Target="fonts/font3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CF9F2-EF58-4292-A2E3-BE574B834FB1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84E5-10BD-4B88-8B8D-7E02F91C7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1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1D746-AC40-4845-8C13-93817A992986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8372" y="-160304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5AC5F-0917-415E-B5C9-A0907B2CAC71}" type="datetime1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6DB3-8E47-431D-9899-09E8B0223585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EAC62-0DBF-4A8F-9021-40F42B86B6ED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264C-F781-4504-A96C-E873162A0479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A47B-7841-4961-BCD7-9247516A6233}" type="datetime1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9F7C-7773-4527-97AD-129296C4F7D4}" type="datetime1">
              <a:rPr lang="en-US" smtClean="0"/>
              <a:t>4/26/2018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326F5-3858-4BC8-BFC9-F9C15DDD8C29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5054B-181D-4140-8B17-D4763DD99658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8C6B1-6CFA-4C65-9B42-51D886CA3DA4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9D67-39F7-47E4-8CAC-E2236192C818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3828F-C784-4E4B-BDFE-22A887C9F5DD}" type="datetime1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BC9A-5394-4356-9431-D06FD731727D}" type="datetime1">
              <a:rPr lang="en-US" smtClean="0"/>
              <a:t>4/26/2018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C5C7-4972-43CA-8284-0DE751246583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61EF-AC9F-4E1C-882A-EDAC70FB1D6A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9257-2D4A-4B01-AE4B-368CD406AC3A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C677C-7059-4667-8EB7-044500FFB8FC}" type="datetime1">
              <a:rPr lang="en-US" smtClean="0"/>
              <a:t>4/26/2018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61682" y="0"/>
            <a:ext cx="685800" cy="6795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3F6723-E809-4347-959B-3021FC585826}" type="datetime1">
              <a:rPr lang="en-US" smtClean="0"/>
              <a:t>4/26/2018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886393" y="-88115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8DBB8-1E74-4F6F-8F9B-9C35EF650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8593" y="2146864"/>
            <a:ext cx="184731" cy="477054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875" y="1262562"/>
            <a:ext cx="9271705" cy="1323439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 Scripting and Plugin Development</a:t>
            </a:r>
          </a:p>
          <a:p>
            <a:r>
              <a:rPr lang="en-US" sz="4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4000" b="1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Grasshopper</a:t>
            </a:r>
            <a:endParaRPr lang="en-US" sz="4000" b="1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3163" y="630239"/>
            <a:ext cx="2974276" cy="630942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Workshop 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r>
              <a:rPr lang="en-US" sz="3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3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922" y="2623610"/>
            <a:ext cx="10772308" cy="477054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6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Gentle Introduction to Hardcore Programming for Computational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33686" y="4934264"/>
            <a:ext cx="2908553" cy="8771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Research Associate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Institute for Computational Design (ICD)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University of Stuttgart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2306" y="5956569"/>
            <a:ext cx="3429627" cy="323165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26,27,28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04 </a:t>
            </a:r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/ </a:t>
            </a:r>
            <a:r>
              <a:rPr lang="en-US" sz="1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endParaRPr lang="en-US" sz="1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37497" y="5873235"/>
            <a:ext cx="562142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5" y="5395051"/>
            <a:ext cx="4740442" cy="1003571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 flipH="1">
            <a:off x="2483431" y="4523582"/>
            <a:ext cx="1567690" cy="156769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22" y="4679482"/>
            <a:ext cx="1612569" cy="1611682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28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40148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Type: Python vs. C#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600" y="2280312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254" y="2280312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254" y="2806198"/>
            <a:ext cx="4809914" cy="214171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myVariable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3.14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…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…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…</a:t>
            </a:r>
          </a:p>
          <a:p>
            <a:r>
              <a:rPr lang="en-US" sz="2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myVariab</a:t>
            </a:r>
            <a:r>
              <a:rPr lang="en-US" sz="2500" dirty="0" err="1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el</a:t>
            </a:r>
            <a:r>
              <a:rPr lang="en-US" sz="2500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1.414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0600" y="2806198"/>
            <a:ext cx="4809914" cy="214171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myVariable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3.14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…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…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…</a:t>
            </a:r>
          </a:p>
          <a:p>
            <a:r>
              <a:rPr lang="en-US" sz="2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myVariab</a:t>
            </a:r>
            <a:r>
              <a:rPr lang="en-US" sz="2500" dirty="0" err="1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el</a:t>
            </a:r>
            <a:r>
              <a:rPr lang="en-US" sz="2500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1.414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6228" y="628617"/>
            <a:ext cx="522290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C# Script component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19" y="2155372"/>
            <a:ext cx="5551028" cy="3401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796795"/>
            <a:ext cx="1219199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 component that adds two numbers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39691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“new” keyword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8693" y="2827955"/>
            <a:ext cx="7266679" cy="137227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5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</a:t>
            </a:r>
            <a:r>
              <a:rPr lang="en-US" sz="2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();</a:t>
            </a:r>
          </a:p>
          <a:p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B = </a:t>
            </a:r>
            <a:r>
              <a:rPr lang="en-US" sz="2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(0.0, 1.0, 2.0);</a:t>
            </a:r>
          </a:p>
          <a:p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C = B;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656946"/>
            <a:ext cx="12192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Create a point from x, y and 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9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290656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“If” statement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3254" y="2175813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254" y="2699370"/>
            <a:ext cx="4941163" cy="215710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1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&gt; b: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print("a is bigger than b")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print("b is smaller than a")</a:t>
            </a:r>
          </a:p>
          <a:p>
            <a:pPr defTabSz="457200"/>
            <a:r>
              <a:rPr lang="en-US" sz="21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: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print("a is smaller than b")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print("b is bigger than a")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3773" y="2175813"/>
            <a:ext cx="5174947" cy="344976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1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(a &gt; b)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</a:t>
            </a:r>
            <a:r>
              <a:rPr lang="en-US" sz="21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"a is bigger than b"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</a:t>
            </a:r>
            <a:r>
              <a:rPr lang="en-US" sz="21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"b is smaller than a"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r>
              <a:rPr lang="en-US" sz="21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</a:t>
            </a:r>
            <a:r>
              <a:rPr lang="en-US" sz="21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"a is bigger than b"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Print(</a:t>
            </a:r>
            <a:r>
              <a:rPr lang="en-US" sz="21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"b is smaller than a"</a:t>
            </a:r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21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3773" y="1649927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21332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“for” loop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7986" y="2487613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7985" y="3011170"/>
            <a:ext cx="4222085" cy="89521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range (0, 5):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print(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47944" y="3011170"/>
            <a:ext cx="46248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0;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&lt; 5;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++)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Print(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i.ToString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7944" y="2485284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3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3362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367361"/>
            <a:ext cx="8483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773" y="4341071"/>
            <a:ext cx="8870284" cy="19108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&gt;(){0.5, 3.14};</a:t>
            </a: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myNumbers.Add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(1.23);</a:t>
            </a: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myNumbers.Add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(2.35);</a:t>
            </a:r>
          </a:p>
          <a:p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[0].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773" y="3815185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9774" y="1135073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774" y="1658630"/>
            <a:ext cx="3982598" cy="19108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[0.5, 3.14]</a:t>
            </a: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myNumbers.append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(1.23)</a:t>
            </a: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myNumbers.append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(2.35)</a:t>
            </a:r>
          </a:p>
          <a:p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[0])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1" y="2893614"/>
            <a:ext cx="12115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Create a linear array of points using </a:t>
            </a:r>
            <a:r>
              <a:rPr lang="en-US" sz="3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loop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2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32036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foreach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Loop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8744" y="3198069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 err="1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foreach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point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points)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// do something with “point”&gt;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8744" y="2672183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7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9693" y="2502480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591" y="897786"/>
            <a:ext cx="116089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Aims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3864" y="1751866"/>
            <a:ext cx="9592947" cy="367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Grasp the basics of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20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language</a:t>
            </a: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Gain better understanding of </a:t>
            </a:r>
            <a:r>
              <a:rPr lang="en-US" sz="220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object-oriented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Go 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beyond visual scripting in Grasshopper with the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 </a:t>
            </a:r>
            <a:r>
              <a:rPr lang="en-US" sz="220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Become familiar with </a:t>
            </a:r>
            <a:r>
              <a:rPr lang="en-US" sz="220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RhinoCommon </a:t>
            </a: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library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Improve your general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Learn 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to use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Segoe UI" panose="020B0502040204020203" pitchFamily="34" charset="0"/>
                <a:cs typeface="Segoe UI" panose="020B0502040204020203" pitchFamily="34" charset="0"/>
              </a:rPr>
              <a:t>Learn 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to create </a:t>
            </a:r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plugins for Grasshopper 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24673"/>
            <a:ext cx="121157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Create a list of circles from a list of center points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(using </a:t>
            </a:r>
            <a:r>
              <a:rPr lang="en-US" sz="30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foreach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loop)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775280"/>
            <a:ext cx="1211579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Subdivision Curve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022" y="520891"/>
            <a:ext cx="64955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Subdivision Curve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36890" y="2133057"/>
            <a:ext cx="7391400" cy="2590800"/>
            <a:chOff x="2536890" y="2133057"/>
            <a:chExt cx="7391400" cy="259080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2536890" y="2143943"/>
              <a:ext cx="1567543" cy="25799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47976" y="2133057"/>
              <a:ext cx="2264228" cy="21880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01318" y="2307228"/>
              <a:ext cx="1567543" cy="20247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979747" y="2307228"/>
              <a:ext cx="1948543" cy="20138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428214" y="2001340"/>
            <a:ext cx="7651818" cy="2829560"/>
            <a:chOff x="2428214" y="1993720"/>
            <a:chExt cx="7651818" cy="2829560"/>
          </a:xfrm>
        </p:grpSpPr>
        <p:sp>
          <p:nvSpPr>
            <p:cNvPr id="18" name="Oval 17"/>
            <p:cNvSpPr/>
            <p:nvPr/>
          </p:nvSpPr>
          <p:spPr>
            <a:xfrm>
              <a:off x="2428214" y="4540251"/>
              <a:ext cx="283029" cy="283029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985122" y="1993720"/>
              <a:ext cx="283029" cy="283029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238283" y="4119699"/>
              <a:ext cx="283029" cy="283029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832133" y="2176599"/>
              <a:ext cx="283029" cy="283029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797003" y="4168686"/>
              <a:ext cx="283029" cy="283029"/>
            </a:xfrm>
            <a:prstGeom prst="ellips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72124" y="2676675"/>
            <a:ext cx="6451327" cy="1346000"/>
            <a:chOff x="2972124" y="2676675"/>
            <a:chExt cx="6451327" cy="134600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3706522" y="2676675"/>
              <a:ext cx="1000163" cy="11337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972124" y="2785554"/>
              <a:ext cx="735545" cy="1237121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4704089" y="2686596"/>
              <a:ext cx="1154204" cy="1088646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856733" y="3744142"/>
              <a:ext cx="980674" cy="2021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854714" y="2849805"/>
              <a:ext cx="692124" cy="894337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57724" y="2849805"/>
              <a:ext cx="964955" cy="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8522679" y="2849805"/>
              <a:ext cx="900772" cy="951876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083088" y="5160454"/>
            <a:ext cx="60067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Chaikin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subdivision scheme (1974)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76681" y="5640134"/>
            <a:ext cx="47927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Converges to </a:t>
            </a:r>
            <a:r>
              <a:rPr lang="en-US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Quadratic B-Spline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47443" y="2549091"/>
            <a:ext cx="6703955" cy="1589680"/>
            <a:chOff x="2847443" y="2549091"/>
            <a:chExt cx="6703955" cy="1589680"/>
          </a:xfrm>
        </p:grpSpPr>
        <p:sp>
          <p:nvSpPr>
            <p:cNvPr id="24" name="Oval 23"/>
            <p:cNvSpPr/>
            <p:nvPr/>
          </p:nvSpPr>
          <p:spPr>
            <a:xfrm>
              <a:off x="2847443" y="3904649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576681" y="2672989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581585" y="2549091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720566" y="3637186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41499" y="3637186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420432" y="2726174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387242" y="2732743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9317276" y="3684621"/>
              <a:ext cx="234122" cy="23412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152775" y="2714625"/>
            <a:ext cx="6038850" cy="1042988"/>
            <a:chOff x="3152775" y="2714625"/>
            <a:chExt cx="6038850" cy="1042988"/>
          </a:xfrm>
        </p:grpSpPr>
        <p:cxnSp>
          <p:nvCxnSpPr>
            <p:cNvPr id="83" name="Straight Connector 82"/>
            <p:cNvCxnSpPr/>
            <p:nvPr/>
          </p:nvCxnSpPr>
          <p:spPr>
            <a:xfrm flipV="1">
              <a:off x="3152775" y="3086100"/>
              <a:ext cx="381000" cy="62388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533775" y="2762250"/>
              <a:ext cx="409575" cy="32385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3943350" y="2714625"/>
              <a:ext cx="461963" cy="4762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414838" y="2719388"/>
              <a:ext cx="538162" cy="20002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967288" y="2919413"/>
              <a:ext cx="581025" cy="57150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43550" y="3490913"/>
              <a:ext cx="542925" cy="26670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6086475" y="3748088"/>
              <a:ext cx="457200" cy="4762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560344" y="3533775"/>
              <a:ext cx="459581" cy="216694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019925" y="3095625"/>
              <a:ext cx="333375" cy="43815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7353300" y="2847975"/>
              <a:ext cx="438150" cy="24765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796213" y="2847975"/>
              <a:ext cx="395287" cy="476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8205788" y="2857500"/>
              <a:ext cx="526256" cy="22383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8710613" y="3052763"/>
              <a:ext cx="481012" cy="50482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083290" y="2630859"/>
            <a:ext cx="6153313" cy="1207415"/>
            <a:chOff x="3086465" y="2626097"/>
            <a:chExt cx="6153313" cy="1207415"/>
          </a:xfrm>
        </p:grpSpPr>
        <p:sp>
          <p:nvSpPr>
            <p:cNvPr id="39" name="Oval 38"/>
            <p:cNvSpPr/>
            <p:nvPr/>
          </p:nvSpPr>
          <p:spPr>
            <a:xfrm>
              <a:off x="3086465" y="3616715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425241" y="3055844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888793" y="2675934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07859" y="2626097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910306" y="2869194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465245" y="3399146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050978" y="3674985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478181" y="3663079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951689" y="3440421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265972" y="3032198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727344" y="2767817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135071" y="2767817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659316" y="3000733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081251" y="3447276"/>
              <a:ext cx="158527" cy="15852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F28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105089" y="1513856"/>
            <a:ext cx="8207477" cy="3716671"/>
            <a:chOff x="2105089" y="1513856"/>
            <a:chExt cx="8207477" cy="3716671"/>
          </a:xfrm>
        </p:grpSpPr>
        <p:sp>
          <p:nvSpPr>
            <p:cNvPr id="12" name="TextBox 11"/>
            <p:cNvSpPr txBox="1"/>
            <p:nvPr/>
          </p:nvSpPr>
          <p:spPr>
            <a:xfrm>
              <a:off x="2105089" y="4799640"/>
              <a:ext cx="346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0</a:t>
              </a:r>
              <a:endParaRPr lang="en-US" sz="2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35859" y="1513856"/>
              <a:ext cx="346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2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97105" y="4406593"/>
              <a:ext cx="346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2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20571" y="1728936"/>
              <a:ext cx="346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en-US" sz="2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65996" y="4473941"/>
              <a:ext cx="346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en-US" sz="2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64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53908" y="1022089"/>
            <a:ext cx="11025553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iterationCount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object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curve)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j = 0; j &lt;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iterationCount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j++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&lt;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controlPoints.Count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- 1;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++)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oneQuarterPoint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0.75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 + 0.25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+ 1];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newControlPoints.Add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oneQuarterPoint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threeQuarterPoint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0.25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 + 0.75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+ 1];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newControlPoints.Add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threeQuarterPoint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curve =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PolylineCurve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8336" y="347187"/>
            <a:ext cx="64955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Subdivision Curve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01053" y="5278407"/>
            <a:ext cx="2647800" cy="506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691080" y="5669896"/>
            <a:ext cx="219947" cy="219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35455" y="5526968"/>
            <a:ext cx="234122" cy="234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02307" y="5266798"/>
            <a:ext cx="234122" cy="234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372367" y="5156825"/>
            <a:ext cx="219947" cy="219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144796" y="5761090"/>
            <a:ext cx="296029" cy="369332"/>
            <a:chOff x="6852060" y="2985235"/>
            <a:chExt cx="665916" cy="369332"/>
          </a:xfrm>
        </p:grpSpPr>
        <p:sp>
          <p:nvSpPr>
            <p:cNvPr id="18" name="Rounded Rectangular Callout 17"/>
            <p:cNvSpPr/>
            <p:nvPr/>
          </p:nvSpPr>
          <p:spPr>
            <a:xfrm>
              <a:off x="6852060" y="3009899"/>
              <a:ext cx="665916" cy="327083"/>
            </a:xfrm>
            <a:prstGeom prst="wedgeRoundRectCallout">
              <a:avLst>
                <a:gd name="adj1" fmla="val 102578"/>
                <a:gd name="adj2" fmla="val -37351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53365" y="2985235"/>
              <a:ext cx="2407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539415" y="4659729"/>
            <a:ext cx="754469" cy="369332"/>
            <a:chOff x="6852060" y="2988774"/>
            <a:chExt cx="1437504" cy="369332"/>
          </a:xfrm>
        </p:grpSpPr>
        <p:sp>
          <p:nvSpPr>
            <p:cNvPr id="21" name="Rounded Rectangular Callout 20"/>
            <p:cNvSpPr/>
            <p:nvPr/>
          </p:nvSpPr>
          <p:spPr>
            <a:xfrm>
              <a:off x="6852060" y="3009899"/>
              <a:ext cx="1437504" cy="327083"/>
            </a:xfrm>
            <a:prstGeom prst="wedgeRoundRectCallout">
              <a:avLst>
                <a:gd name="adj1" fmla="val -39610"/>
                <a:gd name="adj2" fmla="val 89325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80997" y="2988774"/>
              <a:ext cx="12340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 + 1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57592" y="4920154"/>
            <a:ext cx="1006208" cy="369332"/>
            <a:chOff x="6583817" y="2985235"/>
            <a:chExt cx="1179868" cy="369332"/>
          </a:xfrm>
        </p:grpSpPr>
        <p:sp>
          <p:nvSpPr>
            <p:cNvPr id="24" name="Rounded Rectangular Callout 23"/>
            <p:cNvSpPr/>
            <p:nvPr/>
          </p:nvSpPr>
          <p:spPr>
            <a:xfrm>
              <a:off x="6852060" y="3009899"/>
              <a:ext cx="665917" cy="327083"/>
            </a:xfrm>
            <a:prstGeom prst="wedgeRoundRectCallout">
              <a:avLst>
                <a:gd name="adj1" fmla="val 40521"/>
                <a:gd name="adj2" fmla="val 103886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83817" y="2985235"/>
              <a:ext cx="11798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1/4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225025" y="4681156"/>
            <a:ext cx="567903" cy="369332"/>
            <a:chOff x="6852060" y="2985235"/>
            <a:chExt cx="665917" cy="369332"/>
          </a:xfrm>
        </p:grpSpPr>
        <p:sp>
          <p:nvSpPr>
            <p:cNvPr id="27" name="Rounded Rectangular Callout 26"/>
            <p:cNvSpPr/>
            <p:nvPr/>
          </p:nvSpPr>
          <p:spPr>
            <a:xfrm>
              <a:off x="6852060" y="3009899"/>
              <a:ext cx="665917" cy="327083"/>
            </a:xfrm>
            <a:prstGeom prst="wedgeRoundRectCallout">
              <a:avLst>
                <a:gd name="adj1" fmla="val 40521"/>
                <a:gd name="adj2" fmla="val 103886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66237" y="2985235"/>
              <a:ext cx="6150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3/4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91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553908" y="1022089"/>
            <a:ext cx="11025553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iterationCount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object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curve)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j = 0; j &lt;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iterationCount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j++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&gt;();</a:t>
            </a:r>
          </a:p>
          <a:p>
            <a:pPr defTabSz="457200"/>
            <a:endParaRPr lang="en-US" sz="1700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&lt;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controlPoints.Count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- 1;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++)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{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newControlPoints.Add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(0.75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 + 0.25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+ 1]);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newControlPoints.Add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(0.25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 + 0.75 *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+ 1]);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curve =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PolylineCurve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8336" y="347187"/>
            <a:ext cx="64955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Subdivision Curve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01053" y="5278407"/>
            <a:ext cx="2647800" cy="506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691080" y="5669896"/>
            <a:ext cx="219947" cy="219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35455" y="5526968"/>
            <a:ext cx="234122" cy="234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702307" y="5266798"/>
            <a:ext cx="234122" cy="23412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372367" y="5156825"/>
            <a:ext cx="219947" cy="21994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44796" y="5761090"/>
            <a:ext cx="296029" cy="369332"/>
            <a:chOff x="6852060" y="2985235"/>
            <a:chExt cx="665916" cy="369332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6852060" y="3009899"/>
              <a:ext cx="665916" cy="327083"/>
            </a:xfrm>
            <a:prstGeom prst="wedgeRoundRectCallout">
              <a:avLst>
                <a:gd name="adj1" fmla="val 102578"/>
                <a:gd name="adj2" fmla="val -37351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53365" y="2985235"/>
              <a:ext cx="2407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539415" y="4659729"/>
            <a:ext cx="754469" cy="369332"/>
            <a:chOff x="6852060" y="2988774"/>
            <a:chExt cx="1437504" cy="369332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6852060" y="3009899"/>
              <a:ext cx="1437504" cy="327083"/>
            </a:xfrm>
            <a:prstGeom prst="wedgeRoundRectCallout">
              <a:avLst>
                <a:gd name="adj1" fmla="val -39610"/>
                <a:gd name="adj2" fmla="val 89325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80997" y="2988774"/>
              <a:ext cx="12340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 + 1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657592" y="4920154"/>
            <a:ext cx="1006208" cy="369332"/>
            <a:chOff x="6583817" y="2985235"/>
            <a:chExt cx="1179868" cy="369332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6852060" y="3009899"/>
              <a:ext cx="665917" cy="327083"/>
            </a:xfrm>
            <a:prstGeom prst="wedgeRoundRectCallout">
              <a:avLst>
                <a:gd name="adj1" fmla="val 40521"/>
                <a:gd name="adj2" fmla="val 103886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83817" y="2985235"/>
              <a:ext cx="11798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1/4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25025" y="4681156"/>
            <a:ext cx="567903" cy="369332"/>
            <a:chOff x="6852060" y="2985235"/>
            <a:chExt cx="665917" cy="369332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6852060" y="3009899"/>
              <a:ext cx="665917" cy="327083"/>
            </a:xfrm>
            <a:prstGeom prst="wedgeRoundRectCallout">
              <a:avLst>
                <a:gd name="adj1" fmla="val 40521"/>
                <a:gd name="adj2" fmla="val 103886"/>
                <a:gd name="adj3" fmla="val 16667"/>
              </a:avLst>
            </a:prstGeom>
            <a:solidFill>
              <a:srgbClr val="2B5F5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66237" y="2985235"/>
              <a:ext cx="6150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3/4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8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846314" y="3072787"/>
            <a:ext cx="8488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Why curve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degree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is usually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by default ?</a:t>
            </a:r>
          </a:p>
        </p:txBody>
      </p:sp>
    </p:spTree>
    <p:extLst>
      <p:ext uri="{BB962C8B-B14F-4D97-AF65-F5344CB8AC3E}">
        <p14:creationId xmlns:p14="http://schemas.microsoft.com/office/powerpoint/2010/main" val="127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80222" y="505433"/>
            <a:ext cx="89952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Degree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is smooth, but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smooth enough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57" y="1797312"/>
            <a:ext cx="6479286" cy="41801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04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80222" y="505433"/>
            <a:ext cx="89952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Degree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is smooth, but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smooth enough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288324" y="3244361"/>
            <a:ext cx="44489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/>
          <p:cNvSpPr/>
          <p:nvPr/>
        </p:nvSpPr>
        <p:spPr>
          <a:xfrm>
            <a:off x="6396404" y="3244361"/>
            <a:ext cx="2681653" cy="2681653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/>
          <p:cNvSpPr/>
          <p:nvPr/>
        </p:nvSpPr>
        <p:spPr>
          <a:xfrm rot="5400000">
            <a:off x="6396404" y="3244360"/>
            <a:ext cx="2681653" cy="2681653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3288323" y="5926013"/>
            <a:ext cx="444890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31223" y="2004646"/>
            <a:ext cx="0" cy="12397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460631" y="2004646"/>
            <a:ext cx="0" cy="12397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737230" y="2004646"/>
            <a:ext cx="0" cy="12397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35157" y="2004646"/>
            <a:ext cx="0" cy="12397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131169" y="2004646"/>
            <a:ext cx="0" cy="12397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95898" y="2004646"/>
            <a:ext cx="0" cy="12397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232023" y="2180492"/>
            <a:ext cx="445985" cy="11591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663832" y="2760049"/>
            <a:ext cx="795674" cy="86384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0"/>
          </p:cNvCxnSpPr>
          <p:nvPr/>
        </p:nvCxnSpPr>
        <p:spPr>
          <a:xfrm>
            <a:off x="7737230" y="3244361"/>
            <a:ext cx="0" cy="268165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05" y="1452197"/>
            <a:ext cx="8572500" cy="4762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222" y="505433"/>
            <a:ext cx="899528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Degree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is smooth, but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smooth enough</a:t>
            </a:r>
          </a:p>
        </p:txBody>
      </p:sp>
      <p:sp>
        <p:nvSpPr>
          <p:cNvPr id="5" name="Oval 4"/>
          <p:cNvSpPr/>
          <p:nvPr/>
        </p:nvSpPr>
        <p:spPr>
          <a:xfrm>
            <a:off x="6921797" y="5178055"/>
            <a:ext cx="829340" cy="8293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  <a:effectLst>
            <a:outerShdw blurRad="1270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84970" y="4245934"/>
            <a:ext cx="829340" cy="8293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  <a:effectLst>
            <a:outerShdw blurRad="127000" dist="38100" dir="2700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195" y="3352268"/>
            <a:ext cx="11641607" cy="206476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for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0;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&lt;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controlPoints.Count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- 3;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++)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0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newControlPoints.Add(0.5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*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 + 0.5 *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controlPoints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[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</a:t>
            </a:r>
            <a:r>
              <a:rPr lang="en-US" sz="20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1</a:t>
            </a:r>
            <a:r>
              <a:rPr lang="en-US" sz="20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]);</a:t>
            </a:r>
          </a:p>
          <a:p>
            <a:pPr defTabSz="457200"/>
            <a:r>
              <a:rPr lang="en-US" sz="20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newControlPoints.Add(0.125 * controlPoints[i] + 0.75 * controlPoints[i + 1] + </a:t>
            </a:r>
            <a:r>
              <a:rPr lang="en-US" sz="20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</a:p>
          <a:p>
            <a:pPr defTabSz="457200"/>
            <a:r>
              <a:rPr lang="en-US" sz="20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                                                0.125 </a:t>
            </a:r>
            <a:r>
              <a:rPr lang="en-US" sz="20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* controlPoints[i + 2</a:t>
            </a:r>
            <a:r>
              <a:rPr lang="en-US" sz="20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]);</a:t>
            </a:r>
            <a:endParaRPr lang="en-US" sz="20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55607" y="1977320"/>
            <a:ext cx="71481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Catmull</a:t>
            </a: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-Clark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Subdivision Scheme (1978)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43597" y="2387795"/>
            <a:ext cx="4904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Converges to </a:t>
            </a: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cubic B-spline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35023" y="796653"/>
            <a:ext cx="189186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1</a:t>
            </a:r>
          </a:p>
          <a:p>
            <a:pPr algn="ctr"/>
            <a:r>
              <a:rPr lang="en-US" sz="24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26/04/2018</a:t>
            </a:r>
            <a:endParaRPr lang="en-US" sz="24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7825" y="796653"/>
            <a:ext cx="8028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Intro to C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#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C# Script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component in Grasshopper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Pointn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Vector, Curve, etc…)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Exercise: Circle relaxation and Curve Subdivision Growth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35022" y="2561419"/>
            <a:ext cx="189186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2</a:t>
            </a:r>
          </a:p>
          <a:p>
            <a:pPr algn="ctr"/>
            <a:r>
              <a:rPr lang="en-US" sz="2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27/04/2018</a:t>
            </a:r>
            <a:endParaRPr lang="en-US" sz="2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7825" y="2369058"/>
            <a:ext cx="71512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Create Grasshopper plugins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Objected-oriented programming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Meshes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Exercise: mesh growth based on subdivision and collision avoidance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5022" y="4326184"/>
            <a:ext cx="189186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3</a:t>
            </a:r>
          </a:p>
          <a:p>
            <a:pPr algn="ctr"/>
            <a:r>
              <a:rPr lang="en-US" sz="2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28/04/2018</a:t>
            </a:r>
            <a:endParaRPr lang="en-US" sz="2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7825" y="4326184"/>
            <a:ext cx="7760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Computational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Spatial data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Speed up collision detection with R-Tree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Using external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IronPython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and .NET interop</a:t>
            </a:r>
          </a:p>
        </p:txBody>
      </p:sp>
    </p:spTree>
    <p:extLst>
      <p:ext uri="{BB962C8B-B14F-4D97-AF65-F5344CB8AC3E}">
        <p14:creationId xmlns:p14="http://schemas.microsoft.com/office/powerpoint/2010/main" val="245269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42343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Subdivision Surfaces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5054" y="5839363"/>
            <a:ext cx="59066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Catmull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-Clark Subdivision Surface</a:t>
            </a:r>
          </a:p>
        </p:txBody>
      </p:sp>
      <p:pic>
        <p:nvPicPr>
          <p:cNvPr id="4098" name="Picture 2" descr="File:Catmull-Clark subdivision of 4 plan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04" y="1622028"/>
            <a:ext cx="5394325" cy="404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4" descr="http://40.media.tumblr.com/tumblr_kwxql6MA751qzlu28o1_5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097" y="1622028"/>
            <a:ext cx="2955984" cy="399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6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693499"/>
            <a:ext cx="12192000" cy="1692771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 and data types</a:t>
            </a:r>
          </a:p>
          <a:p>
            <a:pPr algn="ctr"/>
            <a:r>
              <a:rPr lang="en-US" sz="44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more details</a:t>
            </a:r>
            <a:endParaRPr lang="en-US" sz="44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0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578325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 “variable” anyway?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2451" y="3203230"/>
            <a:ext cx="5120657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 = 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(0, 0, 0);</a:t>
            </a:r>
          </a:p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B = A;</a:t>
            </a:r>
          </a:p>
          <a:p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A.Z = 2;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92104" y="1682447"/>
            <a:ext cx="2019240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 = 12;</a:t>
            </a:r>
          </a:p>
          <a:p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b = a;</a:t>
            </a:r>
          </a:p>
          <a:p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7;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9892" y="4691447"/>
            <a:ext cx="5441168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a.Add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0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"Hello"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 = a;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a.Add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0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"Goodbye"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84776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actually “stored” inside a variable?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6024" y="3155934"/>
            <a:ext cx="944792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7985" y="1656794"/>
            <a:ext cx="2019240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 = 12;</a:t>
            </a:r>
          </a:p>
          <a:p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b = a;</a:t>
            </a:r>
          </a:p>
          <a:p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7;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8859" y="3155934"/>
            <a:ext cx="944792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pPr algn="ctr"/>
            <a:endParaRPr lang="en-US" sz="4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6024" y="3155934"/>
            <a:ext cx="944792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pPr algn="ctr"/>
            <a:r>
              <a:rPr lang="en-US" sz="4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48859" y="3155934"/>
            <a:ext cx="944792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10" grpId="0" animBg="1"/>
      <p:bldP spid="10" grpId="1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84776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actually “stored” inside a variable?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5619" y="1658799"/>
            <a:ext cx="5120657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 = 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(0, 0, 0);</a:t>
            </a:r>
          </a:p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B = A;</a:t>
            </a:r>
          </a:p>
          <a:p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A.Z = 2;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65714" y="3743762"/>
            <a:ext cx="2413959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(0, 0, 0)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57716" y="3743762"/>
            <a:ext cx="2233884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pPr algn="ctr"/>
            <a:endParaRPr lang="en-US" sz="4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5713" y="3743762"/>
            <a:ext cx="2413959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(0, 0, </a:t>
            </a:r>
            <a:r>
              <a:rPr lang="en-US" sz="4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7714" y="3743762"/>
            <a:ext cx="2233885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(0, 0, 0)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84776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actually “stored” inside a variable?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3254" y="1473773"/>
            <a:ext cx="5418724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a.Add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0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"Hello"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 = a;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a.Add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0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"Goodbye"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42516" y="3193654"/>
            <a:ext cx="1600200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pPr algn="ctr"/>
            <a:endParaRPr lang="en-US" sz="4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1113" y="3193654"/>
            <a:ext cx="1600201" cy="1449216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  <a:p>
            <a:pPr algn="ctr"/>
            <a:endParaRPr lang="en-US" sz="4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6002" y="5261939"/>
            <a:ext cx="3743340" cy="1141439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actual list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&lt;empty&gt;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42616" y="4245429"/>
            <a:ext cx="2355413" cy="925285"/>
          </a:xfrm>
          <a:prstGeom prst="straightConnector1">
            <a:avLst/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885800" y="4245428"/>
            <a:ext cx="2393920" cy="925286"/>
          </a:xfrm>
          <a:prstGeom prst="straightConnector1">
            <a:avLst/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06002" y="5261939"/>
            <a:ext cx="3743340" cy="1141439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actual list</a:t>
            </a:r>
          </a:p>
          <a:p>
            <a:pPr algn="ctr"/>
            <a:r>
              <a:rPr lang="en-US" sz="3000" dirty="0">
                <a:solidFill>
                  <a:schemeClr val="bg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“Hello”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6002" y="5300410"/>
            <a:ext cx="3743340" cy="1064495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The actual list</a:t>
            </a:r>
          </a:p>
          <a:p>
            <a:pPr algn="ctr"/>
            <a:r>
              <a:rPr lang="en-US" sz="25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“Hello”, “Goodbye”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0" grpId="0" animBg="1"/>
      <p:bldP spid="10" grpId="1" animBg="1"/>
      <p:bldP spid="19" grpId="0" animBg="1"/>
      <p:bldP spid="19" grpId="1" animBg="1"/>
      <p:bldP spid="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78498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So, there are two “kinds” of data types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743" y="2149864"/>
            <a:ext cx="43978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Value type</a:t>
            </a:r>
          </a:p>
          <a:p>
            <a:pPr algn="ctr"/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, double, …</a:t>
            </a:r>
          </a:p>
          <a:p>
            <a:pPr algn="ctr"/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Point3d, Vector3D, Circle 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990" y="2149865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Reference type</a:t>
            </a:r>
          </a:p>
          <a:p>
            <a:pPr algn="ctr"/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List, …</a:t>
            </a:r>
          </a:p>
          <a:p>
            <a:pPr algn="ctr"/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Curve,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Brep</a:t>
            </a: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, Surface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5619" y="3763834"/>
            <a:ext cx="5075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is copied </a:t>
            </a:r>
          </a:p>
          <a:p>
            <a:pPr algn="ctr"/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the “equal” operator</a:t>
            </a:r>
            <a:endParaRPr lang="en-US" sz="2500" i="1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57428" y="3763834"/>
            <a:ext cx="5075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reference (to the actual data) is copied</a:t>
            </a:r>
            <a:endParaRPr lang="en-US" sz="2500" i="1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61657" y="5548791"/>
            <a:ext cx="5781758" cy="477054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It is similar in Python (loosely speaking)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8365" y="2780867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Next: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93574"/>
            <a:ext cx="12192000" cy="1015663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Functions/Methods</a:t>
            </a:r>
            <a:endParaRPr lang="en-US" sz="6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9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0825" y="2430043"/>
            <a:ext cx="505298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 function?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7985" y="3319670"/>
            <a:ext cx="98061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 way to </a:t>
            </a:r>
            <a:r>
              <a:rPr lang="en-US" sz="30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a piece of code so that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we can conveniently </a:t>
            </a:r>
            <a:r>
              <a:rPr lang="en-US" sz="30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re-use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it many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207" y="414446"/>
            <a:ext cx="56973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a function/method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7602" y="1261053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7601" y="1784610"/>
            <a:ext cx="5288885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err="1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def</a:t>
            </a:r>
            <a:r>
              <a:rPr lang="en-US" sz="22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z="22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h):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3.14 * r * r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volume =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* h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7601" y="4072383"/>
            <a:ext cx="9425456" cy="224943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3.14 * r * r;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 =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* h;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7601" y="3546497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1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3558" y="860378"/>
            <a:ext cx="68794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C# 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2391" y="2634751"/>
            <a:ext cx="10254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Mature,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well documented, big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is a .NET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is based on .NET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Many other APIs are also based on .</a:t>
            </a: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Static-typed (more on this later)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Faster than </a:t>
            </a:r>
            <a:r>
              <a:rPr lang="en-US" sz="3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IronPython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75280"/>
            <a:ext cx="1211579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Functions/Methods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4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1" y="414896"/>
            <a:ext cx="67880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Functions/Methods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571" y="1118077"/>
            <a:ext cx="10528094" cy="520409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volume1 </a:t>
            </a:r>
            <a:r>
              <a:rPr lang="en-US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omputeCylinderVolume(1.0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1.0);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Print(volume1.ToString());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volume2 </a:t>
            </a:r>
            <a:r>
              <a:rPr lang="en-US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omputeCylinderVolume(2.5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1.7);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Print(volume2.ToString());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3.14 * r * r;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1" y="414896"/>
            <a:ext cx="465832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Combining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571" y="1118077"/>
            <a:ext cx="10528094" cy="520409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omputeCylinderVolume(1.0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1.0).ToString());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omputeCylinderVolume(2.5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1.7).ToString());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3.14 * r * r;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baseArea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0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1" y="414896"/>
            <a:ext cx="465832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Combining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571" y="1118077"/>
            <a:ext cx="10528094" cy="520409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(1.0, 1.0).ToString());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(2.5, 1.7).ToString());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5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207" y="414446"/>
            <a:ext cx="70785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function/method is a “black box”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4151" y="2281566"/>
            <a:ext cx="4853929" cy="175699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endParaRPr lang="en-US" sz="30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algn="ctr"/>
            <a:r>
              <a:rPr lang="en-US" sz="7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493861" y="2142382"/>
            <a:ext cx="2024591" cy="2004991"/>
            <a:chOff x="2179661" y="2848061"/>
            <a:chExt cx="2024591" cy="2004991"/>
          </a:xfrm>
        </p:grpSpPr>
        <p:sp>
          <p:nvSpPr>
            <p:cNvPr id="10" name="TextBox 9"/>
            <p:cNvSpPr txBox="1"/>
            <p:nvPr/>
          </p:nvSpPr>
          <p:spPr>
            <a:xfrm>
              <a:off x="2179661" y="2848061"/>
              <a:ext cx="58672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Iosevka" panose="02000509000000000000" pitchFamily="49" charset="0"/>
                  <a:ea typeface="Iosevka" panose="02000509000000000000" pitchFamily="49" charset="0"/>
                  <a:cs typeface="Consolas" panose="020B0609020204030204" pitchFamily="49" charset="0"/>
                </a:rPr>
                <a:t>r</a:t>
              </a:r>
              <a:endParaRPr lang="en-US" sz="3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79662" y="4173278"/>
              <a:ext cx="58672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Iosevka" panose="02000509000000000000" pitchFamily="49" charset="0"/>
                  <a:ea typeface="Iosevka" panose="02000509000000000000" pitchFamily="49" charset="0"/>
                  <a:cs typeface="Consolas" panose="020B0609020204030204" pitchFamily="49" charset="0"/>
                </a:rPr>
                <a:t>h</a:t>
              </a:r>
              <a:endParaRPr lang="en-US" sz="3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952674" y="3126393"/>
              <a:ext cx="1251578" cy="26285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952673" y="4283766"/>
              <a:ext cx="1251579" cy="1376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743338" y="2820175"/>
            <a:ext cx="2696600" cy="679774"/>
            <a:chOff x="7938268" y="3586400"/>
            <a:chExt cx="2696600" cy="679774"/>
          </a:xfrm>
        </p:grpSpPr>
        <p:sp>
          <p:nvSpPr>
            <p:cNvPr id="12" name="TextBox 11"/>
            <p:cNvSpPr txBox="1"/>
            <p:nvPr/>
          </p:nvSpPr>
          <p:spPr>
            <a:xfrm>
              <a:off x="8942119" y="3586400"/>
              <a:ext cx="1692749" cy="679774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0" tIns="108000" rIns="180000" bIns="108000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latin typeface="Iosevka" panose="02000509000000000000" pitchFamily="49" charset="0"/>
                  <a:ea typeface="Iosevka" panose="02000509000000000000" pitchFamily="49" charset="0"/>
                  <a:cs typeface="Consolas" panose="020B0609020204030204" pitchFamily="49" charset="0"/>
                </a:rPr>
                <a:t>volume</a:t>
              </a:r>
              <a:endParaRPr lang="en-US" sz="3000" dirty="0">
                <a:solidFill>
                  <a:srgbClr val="FFAA55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938268" y="3864732"/>
              <a:ext cx="857863" cy="612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833824" y="4782942"/>
            <a:ext cx="64345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Hide the details from the “user”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000160"/>
            <a:ext cx="12192000" cy="861774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Overloading</a:t>
            </a:r>
            <a:endParaRPr lang="en-US" sz="5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146" y="564079"/>
            <a:ext cx="5844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function,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 </a:t>
            </a:r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flavours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75" y="1265359"/>
            <a:ext cx="10528094" cy="298809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ComputeCylinderVolume1(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ComputeCylinderVolume2(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bottomCenter.DistanceTo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lvl="1"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146" y="564079"/>
            <a:ext cx="89339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Using the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function name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for different </a:t>
            </a:r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flavours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75" y="1265359"/>
            <a:ext cx="10528094" cy="298809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bottomCenter.DistanceTo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lvl="1"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9375" y="4533600"/>
            <a:ext cx="10528094" cy="1603104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omputeCylinderVolume(2.13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5.0);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.Origin;</a:t>
            </a: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(2.0, 3.0, 5.0);</a:t>
            </a: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yourCylinderVolume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</a:t>
            </a:r>
            <a:r>
              <a:rPr lang="en-US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omputeCylinderVolume(2.0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35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75" y="1265359"/>
            <a:ext cx="10528094" cy="298809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bottomCenter.DistanceTo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lvl="1"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3.14 * r * r * 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0644" y="5263125"/>
            <a:ext cx="10528094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146" y="564079"/>
            <a:ext cx="89339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Using the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 function name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for different </a:t>
            </a:r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flavours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0911" y="4737239"/>
            <a:ext cx="554196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Consolas" panose="020B0609020204030204" pitchFamily="49" charset="0"/>
              </a:rPr>
              <a:t>Behind the Scene: Function Signatures</a:t>
            </a:r>
          </a:p>
        </p:txBody>
      </p:sp>
    </p:spTree>
    <p:extLst>
      <p:ext uri="{BB962C8B-B14F-4D97-AF65-F5344CB8AC3E}">
        <p14:creationId xmlns:p14="http://schemas.microsoft.com/office/powerpoint/2010/main" val="205643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77" y="1398360"/>
            <a:ext cx="10528094" cy="4096094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  <a:endParaRPr lang="en-US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...</a:t>
            </a:r>
          </a:p>
          <a:p>
            <a:pPr defTabSz="457200"/>
            <a:endParaRPr lang="en-US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radius,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height)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4562" y="448663"/>
            <a:ext cx="80882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This is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allowed …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Because the two functions definitions </a:t>
            </a:r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have the </a:t>
            </a:r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377" y="5494454"/>
            <a:ext cx="10528094" cy="1141439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Message: </a:t>
            </a:r>
          </a:p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“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ScriptInstance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already defines a member 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called “ComputeCylinderVolume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with the same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275253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4" y="3481345"/>
            <a:ext cx="1026860" cy="102686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 flipH="1">
            <a:off x="2564623" y="2777324"/>
            <a:ext cx="2052527" cy="2052527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619590" y="3409998"/>
            <a:ext cx="1301959" cy="116955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50611" y="3409998"/>
            <a:ext cx="1273105" cy="1169551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C#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12474"/>
            <a:ext cx="12192000" cy="1015663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 Demos</a:t>
            </a:r>
            <a:endParaRPr lang="en-US" sz="6000" b="1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2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377" y="1398360"/>
            <a:ext cx="10528094" cy="4096094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  <a:endParaRPr lang="en-US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...</a:t>
            </a:r>
          </a:p>
          <a:p>
            <a:pPr defTabSz="457200"/>
            <a:endParaRPr lang="en-US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radius,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height)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4562" y="448663"/>
            <a:ext cx="94116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…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Neither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is this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Still have the same signature (type of the return value is not part of the signature)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9377" y="5494454"/>
            <a:ext cx="10528094" cy="1141439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Message: </a:t>
            </a:r>
          </a:p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“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ScriptInstance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already defines a member 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called “ComputeCylinderVolume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with the same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192897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146" y="564079"/>
            <a:ext cx="6063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If there is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matching signature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375" y="1265359"/>
            <a:ext cx="10528094" cy="271110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9375" y="4386881"/>
            <a:ext cx="10528094" cy="49510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myCylinderVolume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375" y="4881989"/>
            <a:ext cx="10528094" cy="833663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Message: </a:t>
            </a:r>
          </a:p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overloaded method for “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computeCylinderVolume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takes 0 arguments</a:t>
            </a:r>
          </a:p>
        </p:txBody>
      </p:sp>
    </p:spTree>
    <p:extLst>
      <p:ext uri="{BB962C8B-B14F-4D97-AF65-F5344CB8AC3E}">
        <p14:creationId xmlns:p14="http://schemas.microsoft.com/office/powerpoint/2010/main" val="17078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2146" y="564079"/>
            <a:ext cx="6063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If there is </a:t>
            </a:r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matching signature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375" y="1265359"/>
            <a:ext cx="10528094" cy="271110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h)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bottomCenter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topCenter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...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9375" y="4386881"/>
            <a:ext cx="10528094" cy="49510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myCylinderVolume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ComputeCylinderVolume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(2.0,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.Origin);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375" y="4881989"/>
            <a:ext cx="10528094" cy="1141439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Message: </a:t>
            </a:r>
          </a:p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best overloaded method match 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“ComputeCylinderVolume(double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double)” has some invalid arguments</a:t>
            </a:r>
          </a:p>
        </p:txBody>
      </p:sp>
    </p:spTree>
    <p:extLst>
      <p:ext uri="{BB962C8B-B14F-4D97-AF65-F5344CB8AC3E}">
        <p14:creationId xmlns:p14="http://schemas.microsoft.com/office/powerpoint/2010/main" val="310270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0346" y="3686509"/>
            <a:ext cx="92434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smtClean="0">
                <a:latin typeface="Segoe UI" panose="020B0502040204020203" pitchFamily="34" charset="0"/>
                <a:cs typeface="Segoe UI" panose="020B0502040204020203" pitchFamily="34" charset="0"/>
              </a:rPr>
              <a:t>i.e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. how data are actually input into functions?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819185"/>
            <a:ext cx="12192000" cy="938719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Passing</a:t>
            </a:r>
            <a:endParaRPr lang="en-US" sz="54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52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67007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happens to the parameter?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0258" y="1849736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Foo(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someNumber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someNumber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someNumber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+ 1.0;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0258" y="3726731"/>
            <a:ext cx="9425456" cy="123377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2.0;</a:t>
            </a:r>
          </a:p>
          <a:p>
            <a:r>
              <a:rPr lang="en-US" sz="22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Foo(</a:t>
            </a:r>
            <a:r>
              <a:rPr lang="en-US" sz="220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</a:t>
            </a:r>
            <a:r>
              <a:rPr lang="en-US" sz="22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US" sz="22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Print(myNumber.ToString());</a:t>
            </a:r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9870" y="5254643"/>
            <a:ext cx="5666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5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try it 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5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678737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passing: Pass-by-Value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0258" y="2142155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Foo(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someNumber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someNumber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someNumber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+ 1.0;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0258" y="4243098"/>
            <a:ext cx="9425456" cy="89521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2.0;</a:t>
            </a:r>
          </a:p>
          <a:p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Foo(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657507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Pass-by-Value for reference type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0258" y="2142155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Foo(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texts)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texts.Add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(“Oh Yeah !!!”);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0258" y="4243098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myTexts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2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20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2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&gt;();</a:t>
            </a:r>
          </a:p>
          <a:p>
            <a:r>
              <a:rPr lang="en-US" sz="22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Print(myTexts.Count.ToString</a:t>
            </a:r>
            <a:r>
              <a:rPr lang="en-US" sz="22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Foo(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myTexts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US" sz="22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Print(</a:t>
            </a:r>
            <a:r>
              <a:rPr lang="en-US" sz="220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myTexts.Count.ToString</a:t>
            </a:r>
            <a:r>
              <a:rPr lang="en-US" sz="22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86131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Recall: there are two “kinds” of data types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2743" y="2541749"/>
            <a:ext cx="439782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Value type</a:t>
            </a:r>
          </a:p>
          <a:p>
            <a:pPr algn="ctr"/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, double, …</a:t>
            </a:r>
          </a:p>
          <a:p>
            <a:pPr algn="ctr"/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Point3d, Vector3D, Circle 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990" y="254175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Reference type</a:t>
            </a:r>
          </a:p>
          <a:p>
            <a:pPr algn="ctr"/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List, …</a:t>
            </a:r>
          </a:p>
          <a:p>
            <a:pPr algn="ctr"/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Curve,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Brep</a:t>
            </a: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, Surface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5619" y="4155719"/>
            <a:ext cx="5075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is copied </a:t>
            </a:r>
          </a:p>
          <a:p>
            <a:pPr algn="ctr"/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the “equal” operator</a:t>
            </a:r>
            <a:endParaRPr lang="en-US" sz="2500" i="1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57428" y="4155719"/>
            <a:ext cx="5075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reference (to the actual data) is copied</a:t>
            </a:r>
            <a:endParaRPr lang="en-US" sz="2500" i="1" dirty="0"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67038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Pass-by-Reference: “ref” keyword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0258" y="2142155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Foo(</a:t>
            </a:r>
            <a:r>
              <a:rPr lang="en-US" sz="2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a + 1.0;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0258" y="4370098"/>
            <a:ext cx="9425456" cy="89521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2.0;</a:t>
            </a:r>
          </a:p>
          <a:p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</a:t>
            </a:r>
            <a:r>
              <a:rPr lang="en-US" sz="2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0258" y="2142155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Foo(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a = a + 1.0;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0258" y="4370098"/>
            <a:ext cx="9425456" cy="89521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2.0;</a:t>
            </a:r>
          </a:p>
          <a:p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Foo(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myNumber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3888" y="2985056"/>
            <a:ext cx="73036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Any </a:t>
            </a:r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</a:t>
            </a: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 so far 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7954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Interpreted vs. compiled language (simplified)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471612"/>
              </p:ext>
            </p:extLst>
          </p:nvPr>
        </p:nvGraphicFramePr>
        <p:xfrm>
          <a:off x="2170339" y="1514919"/>
          <a:ext cx="8025704" cy="471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" name="Image" r:id="rId3" imgW="15326640" imgH="9002880" progId="Photoshop.Image.15">
                  <p:embed/>
                </p:oleObj>
              </mc:Choice>
              <mc:Fallback>
                <p:oleObj name="Image" r:id="rId3" imgW="15326640" imgH="900288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0339" y="1514919"/>
                        <a:ext cx="8025704" cy="4714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40552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may wonder …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4047" y="2766099"/>
            <a:ext cx="9425456" cy="157232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Foo(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texts)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texts.Add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(“Oh Yeah !!!”);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8175" y="5007475"/>
            <a:ext cx="5602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Let’s ignore this for now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00553"/>
            <a:ext cx="12192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Using the </a:t>
            </a:r>
            <a:r>
              <a:rPr lang="en-US" sz="2500" dirty="0">
                <a:solidFill>
                  <a:schemeClr val="bg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keyword with reference-type parameter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58957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Store result in </a:t>
            </a:r>
            <a:r>
              <a:rPr lang="en-US" sz="3500" dirty="0">
                <a:solidFill>
                  <a:schemeClr val="bg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311" y="2076841"/>
            <a:ext cx="11713028" cy="19108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ComputeAreaAndVolume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area,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area = 4.0 * 3.14 * r * r;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volume = 4.0 / 3.0 * 3.14 * r * r * r;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311" y="4347802"/>
            <a:ext cx="11713028" cy="123377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areaResult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0.0;</a:t>
            </a:r>
          </a:p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volumeResult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0.0;</a:t>
            </a: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ComputeAreaAndVolume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(1.32,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areaResult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volumeResult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11" y="2076841"/>
            <a:ext cx="11713028" cy="19108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ComputeAreaAndVolume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r,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out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area,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out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volume)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area = 4.0 * 3.14 * r * r;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volume = 4.0 / 3.0 * 3.14 * r * r * r;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311" y="4347802"/>
            <a:ext cx="11713028" cy="123377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areaResult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volumeResult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ComputeAreaAndVolume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(1.32,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out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areaResult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out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volumeResult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3572" y="672161"/>
            <a:ext cx="7621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Store result in </a:t>
            </a:r>
            <a:r>
              <a:rPr lang="en-US" sz="3500" dirty="0">
                <a:solidFill>
                  <a:srgbClr val="F38F8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parameters (better)</a:t>
            </a:r>
          </a:p>
        </p:txBody>
      </p:sp>
    </p:spTree>
    <p:extLst>
      <p:ext uri="{BB962C8B-B14F-4D97-AF65-F5344CB8AC3E}">
        <p14:creationId xmlns:p14="http://schemas.microsoft.com/office/powerpoint/2010/main" val="1562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90195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example of “out” parameter from </a:t>
            </a:r>
            <a:r>
              <a:rPr lang="en-US" sz="3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572" y="1666367"/>
            <a:ext cx="10504714" cy="19108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t;</a:t>
            </a:r>
          </a:p>
          <a:p>
            <a:pPr defTabSz="457200"/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boolean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success =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myCurve.ClosestPoint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myPoint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out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t);</a:t>
            </a:r>
          </a:p>
          <a:p>
            <a:pPr defTabSz="457200"/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if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(success)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myCurve.PointAt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(t);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572" y="4875276"/>
            <a:ext cx="10504714" cy="123377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myAwesomeCurve.ClosestPoint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myPoint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myAwesomeCurve.PointAt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(t);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572" y="4310032"/>
            <a:ext cx="87538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could have been designed to work like this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8" y="2726566"/>
            <a:ext cx="1211579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  <a:p>
            <a:pPr algn="ctr"/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Adaptively subdividing a curve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7754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Adaptively subdividing a curve</a:t>
            </a:r>
          </a:p>
        </p:txBody>
      </p:sp>
      <p:cxnSp>
        <p:nvCxnSpPr>
          <p:cNvPr id="8" name="Straight Connector 7"/>
          <p:cNvCxnSpPr>
            <a:endCxn id="12" idx="4"/>
          </p:cNvCxnSpPr>
          <p:nvPr/>
        </p:nvCxnSpPr>
        <p:spPr>
          <a:xfrm flipV="1">
            <a:off x="1981199" y="3189514"/>
            <a:ext cx="8338457" cy="25908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981199" y="2327854"/>
            <a:ext cx="8338457" cy="3452460"/>
          </a:xfrm>
          <a:custGeom>
            <a:avLst/>
            <a:gdLst>
              <a:gd name="connsiteX0" fmla="*/ 0 w 8338457"/>
              <a:gd name="connsiteY0" fmla="*/ 3452460 h 3452460"/>
              <a:gd name="connsiteX1" fmla="*/ 1447800 w 8338457"/>
              <a:gd name="connsiteY1" fmla="*/ 687489 h 3452460"/>
              <a:gd name="connsiteX2" fmla="*/ 4278086 w 8338457"/>
              <a:gd name="connsiteY2" fmla="*/ 1057603 h 3452460"/>
              <a:gd name="connsiteX3" fmla="*/ 6738257 w 8338457"/>
              <a:gd name="connsiteY3" fmla="*/ 1689 h 3452460"/>
              <a:gd name="connsiteX4" fmla="*/ 8338457 w 8338457"/>
              <a:gd name="connsiteY4" fmla="*/ 861660 h 345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38457" h="3452460">
                <a:moveTo>
                  <a:pt x="0" y="3452460"/>
                </a:moveTo>
                <a:cubicBezTo>
                  <a:pt x="367393" y="2269546"/>
                  <a:pt x="734786" y="1086632"/>
                  <a:pt x="1447800" y="687489"/>
                </a:cubicBezTo>
                <a:cubicBezTo>
                  <a:pt x="2160814" y="288346"/>
                  <a:pt x="3396343" y="1171903"/>
                  <a:pt x="4278086" y="1057603"/>
                </a:cubicBezTo>
                <a:cubicBezTo>
                  <a:pt x="5159829" y="943303"/>
                  <a:pt x="6061529" y="34346"/>
                  <a:pt x="6738257" y="1689"/>
                </a:cubicBezTo>
                <a:cubicBezTo>
                  <a:pt x="7414985" y="-30968"/>
                  <a:pt x="7876721" y="415346"/>
                  <a:pt x="8338457" y="86166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981199" y="3189514"/>
            <a:ext cx="8338457" cy="2590801"/>
            <a:chOff x="1981199" y="3189514"/>
            <a:chExt cx="8338457" cy="2590801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1981199" y="3407229"/>
              <a:ext cx="4038601" cy="2373086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2" idx="4"/>
            </p:cNvCxnSpPr>
            <p:nvPr/>
          </p:nvCxnSpPr>
          <p:spPr>
            <a:xfrm flipV="1">
              <a:off x="6019800" y="3189514"/>
              <a:ext cx="4299856" cy="21771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 flipV="1">
            <a:off x="1981199" y="3189514"/>
            <a:ext cx="1219201" cy="259080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3200400" y="3189514"/>
            <a:ext cx="2819400" cy="21771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019800" y="2438400"/>
            <a:ext cx="2286000" cy="96883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4"/>
          </p:cNvCxnSpPr>
          <p:nvPr/>
        </p:nvCxnSpPr>
        <p:spPr>
          <a:xfrm flipH="1" flipV="1">
            <a:off x="8305800" y="2438400"/>
            <a:ext cx="2013856" cy="75111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200400" y="2971800"/>
            <a:ext cx="1136650" cy="21771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4337051" y="2971801"/>
            <a:ext cx="1682749" cy="43542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05801" y="2438399"/>
            <a:ext cx="1085849" cy="444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2" idx="4"/>
          </p:cNvCxnSpPr>
          <p:nvPr/>
        </p:nvCxnSpPr>
        <p:spPr>
          <a:xfrm>
            <a:off x="9391650" y="2482850"/>
            <a:ext cx="928006" cy="70666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866899" y="566601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205356" y="30643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312728" y="234632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191499" y="2334984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916383" y="326843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98255" y="287110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86100" y="309970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456636" y="4593772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Condensed" pitchFamily="2" charset="0"/>
                <a:ea typeface="Roboto Condensed" pitchFamily="2" charset="0"/>
              </a:rPr>
              <a:t>De </a:t>
            </a:r>
            <a:r>
              <a:rPr lang="en-US" sz="3200" dirty="0" err="1">
                <a:latin typeface="Roboto Condensed" pitchFamily="2" charset="0"/>
                <a:ea typeface="Roboto Condensed" pitchFamily="2" charset="0"/>
              </a:rPr>
              <a:t>Casteljau's</a:t>
            </a:r>
            <a:r>
              <a:rPr lang="en-US" sz="3200" dirty="0">
                <a:latin typeface="Roboto Condensed" pitchFamily="2" charset="0"/>
                <a:ea typeface="Roboto Condensed" pitchFamily="2" charset="0"/>
              </a:rPr>
              <a:t> algorithm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22914"/>
            <a:ext cx="12192000" cy="574269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</a:t>
            </a:r>
            <a:r>
              <a:rPr lang="en-US" sz="1700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ivideCurve</a:t>
            </a:r>
            <a:r>
              <a:rPr lang="en-US" sz="17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smtClean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tStart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tEnd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tolerance,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LineCurve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segments)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startPoint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curve.PointAt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tStart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endPoint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curve.PointAt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tEnd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middlePoint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0.5 * 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startPoint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endPoint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tClosest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curve.ClosestPoint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middlePoint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out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tClosest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distance =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curve.PointAt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tClosest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).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DistanceTo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middlePoint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(distance &lt; tolerance)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segments.Add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LineCurve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startPoint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endPoint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else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tMiddle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0.5 * (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tStart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+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tEnd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</a:t>
            </a:r>
            <a:r>
              <a:rPr lang="en-US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ivideCurve</a:t>
            </a:r>
            <a:r>
              <a:rPr lang="en-US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(curve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tStart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tMiddle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tolerance, segments);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</a:t>
            </a:r>
            <a:r>
              <a:rPr lang="en-US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ivideCurve</a:t>
            </a:r>
            <a:r>
              <a:rPr lang="en-US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(curve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tMiddle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tEnd</a:t>
            </a:r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tolerance, segments);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  <a:r>
              <a:rPr lang="en-US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endParaRPr lang="en-US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6372" y="211152"/>
            <a:ext cx="7754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Adaptively subdividing a curve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791274" y="1364225"/>
            <a:ext cx="4925297" cy="1959542"/>
            <a:chOff x="6885914" y="1192775"/>
            <a:chExt cx="4925297" cy="1959542"/>
          </a:xfrm>
        </p:grpSpPr>
        <p:cxnSp>
          <p:nvCxnSpPr>
            <p:cNvPr id="7" name="Straight Connector 6"/>
            <p:cNvCxnSpPr>
              <a:stCxn id="9" idx="0"/>
              <a:endCxn id="9" idx="4"/>
            </p:cNvCxnSpPr>
            <p:nvPr/>
          </p:nvCxnSpPr>
          <p:spPr>
            <a:xfrm flipV="1">
              <a:off x="7864451" y="1860804"/>
              <a:ext cx="3852120" cy="1196872"/>
            </a:xfrm>
            <a:prstGeom prst="line">
              <a:avLst/>
            </a:prstGeom>
            <a:ln w="19050">
              <a:solidFill>
                <a:srgbClr val="FFC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7864451" y="1462743"/>
              <a:ext cx="3852120" cy="1594934"/>
            </a:xfrm>
            <a:custGeom>
              <a:avLst/>
              <a:gdLst>
                <a:gd name="connsiteX0" fmla="*/ 0 w 8338457"/>
                <a:gd name="connsiteY0" fmla="*/ 3452460 h 3452460"/>
                <a:gd name="connsiteX1" fmla="*/ 1447800 w 8338457"/>
                <a:gd name="connsiteY1" fmla="*/ 687489 h 3452460"/>
                <a:gd name="connsiteX2" fmla="*/ 4278086 w 8338457"/>
                <a:gd name="connsiteY2" fmla="*/ 1057603 h 3452460"/>
                <a:gd name="connsiteX3" fmla="*/ 6738257 w 8338457"/>
                <a:gd name="connsiteY3" fmla="*/ 1689 h 3452460"/>
                <a:gd name="connsiteX4" fmla="*/ 8338457 w 8338457"/>
                <a:gd name="connsiteY4" fmla="*/ 861660 h 345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8457" h="3452460">
                  <a:moveTo>
                    <a:pt x="0" y="3452460"/>
                  </a:moveTo>
                  <a:cubicBezTo>
                    <a:pt x="367393" y="2269546"/>
                    <a:pt x="734786" y="1086632"/>
                    <a:pt x="1447800" y="687489"/>
                  </a:cubicBezTo>
                  <a:cubicBezTo>
                    <a:pt x="2160814" y="288346"/>
                    <a:pt x="3396343" y="1171903"/>
                    <a:pt x="4278086" y="1057603"/>
                  </a:cubicBezTo>
                  <a:cubicBezTo>
                    <a:pt x="5159829" y="943303"/>
                    <a:pt x="6061529" y="34346"/>
                    <a:pt x="6738257" y="1689"/>
                  </a:cubicBezTo>
                  <a:cubicBezTo>
                    <a:pt x="7414985" y="-30968"/>
                    <a:pt x="7876721" y="415346"/>
                    <a:pt x="8338457" y="8616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769811" y="2963037"/>
              <a:ext cx="189280" cy="189280"/>
            </a:xfrm>
            <a:prstGeom prst="ellipse">
              <a:avLst/>
            </a:prstGeom>
            <a:solidFill>
              <a:srgbClr val="DE1D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1621931" y="1766164"/>
              <a:ext cx="189280" cy="189280"/>
            </a:xfrm>
            <a:prstGeom prst="ellipse">
              <a:avLst/>
            </a:prstGeom>
            <a:solidFill>
              <a:srgbClr val="DE1D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695870" y="2364600"/>
              <a:ext cx="189280" cy="189280"/>
            </a:xfrm>
            <a:prstGeom prst="ellipse">
              <a:avLst/>
            </a:prstGeom>
            <a:solidFill>
              <a:srgbClr val="DE1D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695870" y="1860803"/>
              <a:ext cx="189280" cy="18928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885914" y="2744796"/>
              <a:ext cx="665916" cy="369332"/>
              <a:chOff x="6885914" y="2744796"/>
              <a:chExt cx="665916" cy="369332"/>
            </a:xfrm>
          </p:grpSpPr>
          <p:sp>
            <p:nvSpPr>
              <p:cNvPr id="18" name="Rounded Rectangular Callout 17"/>
              <p:cNvSpPr/>
              <p:nvPr/>
            </p:nvSpPr>
            <p:spPr>
              <a:xfrm>
                <a:off x="6885914" y="2769460"/>
                <a:ext cx="665916" cy="327083"/>
              </a:xfrm>
              <a:prstGeom prst="wedgeRoundRectCallout">
                <a:avLst>
                  <a:gd name="adj1" fmla="val 80901"/>
                  <a:gd name="adj2" fmla="val 19943"/>
                  <a:gd name="adj3" fmla="val 16667"/>
                </a:avLst>
              </a:prstGeom>
              <a:solidFill>
                <a:srgbClr val="2B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902873" y="2744796"/>
                <a:ext cx="6094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Condensed" pitchFamily="2" charset="0"/>
                    <a:ea typeface="Roboto Condensed" pitchFamily="2" charset="0"/>
                    <a:cs typeface="Segoe UI" panose="020B0502040204020203" pitchFamily="34" charset="0"/>
                  </a:rPr>
                  <a:t>start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9393430" y="2769460"/>
              <a:ext cx="885205" cy="369332"/>
              <a:chOff x="6767412" y="2985235"/>
              <a:chExt cx="750564" cy="369332"/>
            </a:xfrm>
          </p:grpSpPr>
          <p:sp>
            <p:nvSpPr>
              <p:cNvPr id="21" name="Rounded Rectangular Callout 20"/>
              <p:cNvSpPr/>
              <p:nvPr/>
            </p:nvSpPr>
            <p:spPr>
              <a:xfrm>
                <a:off x="6767412" y="3009899"/>
                <a:ext cx="750564" cy="327083"/>
              </a:xfrm>
              <a:prstGeom prst="wedgeRoundRectCallout">
                <a:avLst>
                  <a:gd name="adj1" fmla="val -8537"/>
                  <a:gd name="adj2" fmla="val -110881"/>
                  <a:gd name="adj3" fmla="val 16667"/>
                </a:avLst>
              </a:prstGeom>
              <a:solidFill>
                <a:srgbClr val="2B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802865" y="2985235"/>
                <a:ext cx="6771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Condensed" pitchFamily="2" charset="0"/>
                    <a:ea typeface="Roboto Condensed" pitchFamily="2" charset="0"/>
                    <a:cs typeface="Segoe UI" panose="020B0502040204020203" pitchFamily="34" charset="0"/>
                  </a:rPr>
                  <a:t>middle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1227462" y="2279056"/>
              <a:ext cx="583749" cy="369332"/>
              <a:chOff x="6960025" y="3030649"/>
              <a:chExt cx="665916" cy="369332"/>
            </a:xfrm>
          </p:grpSpPr>
          <p:sp>
            <p:nvSpPr>
              <p:cNvPr id="24" name="Rounded Rectangular Callout 23"/>
              <p:cNvSpPr/>
              <p:nvPr/>
            </p:nvSpPr>
            <p:spPr>
              <a:xfrm>
                <a:off x="6960025" y="3059249"/>
                <a:ext cx="665916" cy="327083"/>
              </a:xfrm>
              <a:prstGeom prst="wedgeRoundRectCallout">
                <a:avLst>
                  <a:gd name="adj1" fmla="val 31347"/>
                  <a:gd name="adj2" fmla="val -131266"/>
                  <a:gd name="adj3" fmla="val 16667"/>
                </a:avLst>
              </a:prstGeom>
              <a:solidFill>
                <a:srgbClr val="2B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984783" y="3030649"/>
                <a:ext cx="59101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Roboto Condensed" pitchFamily="2" charset="0"/>
                    <a:ea typeface="Roboto Condensed" pitchFamily="2" charset="0"/>
                    <a:cs typeface="Segoe UI" panose="020B0502040204020203" pitchFamily="34" charset="0"/>
                  </a:rPr>
                  <a:t>end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349389" y="1192775"/>
              <a:ext cx="885205" cy="369332"/>
              <a:chOff x="6767412" y="2985235"/>
              <a:chExt cx="750564" cy="369332"/>
            </a:xfrm>
          </p:grpSpPr>
          <p:sp>
            <p:nvSpPr>
              <p:cNvPr id="29" name="Rounded Rectangular Callout 28"/>
              <p:cNvSpPr/>
              <p:nvPr/>
            </p:nvSpPr>
            <p:spPr>
              <a:xfrm>
                <a:off x="6767412" y="3009899"/>
                <a:ext cx="750564" cy="327083"/>
              </a:xfrm>
              <a:prstGeom prst="wedgeRoundRectCallout">
                <a:avLst>
                  <a:gd name="adj1" fmla="val 1793"/>
                  <a:gd name="adj2" fmla="val 129077"/>
                  <a:gd name="adj3" fmla="val 16667"/>
                </a:avLst>
              </a:prstGeom>
              <a:solidFill>
                <a:srgbClr val="2B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767412" y="2985235"/>
                <a:ext cx="74589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Condensed" pitchFamily="2" charset="0"/>
                    <a:ea typeface="Roboto Condensed" pitchFamily="2" charset="0"/>
                    <a:cs typeface="Segoe UI" panose="020B0502040204020203" pitchFamily="34" charset="0"/>
                  </a:rPr>
                  <a:t>closest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1904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572" y="1118077"/>
            <a:ext cx="11172092" cy="414226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sz="1700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17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tolerance,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object</a:t>
            </a:r>
            <a:r>
              <a:rPr lang="en-US" sz="17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A)</a:t>
            </a:r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LineCurve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segments = </a:t>
            </a:r>
            <a:r>
              <a:rPr lang="en-US" sz="17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LineCurve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&gt;();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DivideCurve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(curve, 0.0, 1.0, tolerance, segments);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</a:t>
            </a:r>
            <a:r>
              <a:rPr lang="en-US" sz="170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= segments;  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  <a:r>
              <a:rPr lang="en-US" sz="17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DivideCurve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tStart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tEnd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tolerance,       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              </a:t>
            </a:r>
            <a:r>
              <a:rPr lang="en-US" sz="17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LineCurve</a:t>
            </a:r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&gt; segments)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   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  <a:r>
              <a:rPr lang="en-US" sz="17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endParaRPr lang="en-US" sz="17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2572" y="364024"/>
            <a:ext cx="7754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Adaptively subdividing a curve</a:t>
            </a:r>
          </a:p>
        </p:txBody>
      </p:sp>
    </p:spTree>
    <p:extLst>
      <p:ext uri="{BB962C8B-B14F-4D97-AF65-F5344CB8AC3E}">
        <p14:creationId xmlns:p14="http://schemas.microsoft.com/office/powerpoint/2010/main" val="23601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998113"/>
            <a:ext cx="12192000" cy="861774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Generating Randomness</a:t>
            </a:r>
          </a:p>
        </p:txBody>
      </p:sp>
    </p:spTree>
    <p:extLst>
      <p:ext uri="{BB962C8B-B14F-4D97-AF65-F5344CB8AC3E}">
        <p14:creationId xmlns:p14="http://schemas.microsoft.com/office/powerpoint/2010/main" val="377506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180" y="990017"/>
            <a:ext cx="11275487" cy="298809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private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void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RunScript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(...)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{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Random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myRandomGenerator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Random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myRandomDouble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myRandomGenerator.NextDouble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myRandomDouble.ToString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());</a:t>
            </a:r>
          </a:p>
          <a:p>
            <a:endParaRPr lang="en-US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10; 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US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Print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myRandomGenerator.Next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(10, 20).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ToString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());</a:t>
            </a: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}</a:t>
            </a:r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}</a:t>
            </a:r>
            <a:endParaRPr lang="en-US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07EC8-7153-4B2E-82C5-D3C672F28D26}"/>
              </a:ext>
            </a:extLst>
          </p:cNvPr>
          <p:cNvSpPr txBox="1"/>
          <p:nvPr/>
        </p:nvSpPr>
        <p:spPr>
          <a:xfrm>
            <a:off x="366180" y="223539"/>
            <a:ext cx="51718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random generator object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6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95496" y="-450665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666" y="2170297"/>
            <a:ext cx="6740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Interpreted </a:t>
            </a:r>
            <a:r>
              <a:rPr lang="en-US" sz="300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languages (Python)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2278" y="3004838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36819" y="2937092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07403" y="3004838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Interpreter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541944" y="2937092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32744" y="2866994"/>
            <a:ext cx="189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Machine instructions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49878" y="1495772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484419" y="1428026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55003" y="1463395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Compiler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389544" y="1395649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08944" y="1463395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Machine Code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243485" y="1395649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618019" y="3189504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465619" y="1680438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75519" y="3189504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323119" y="1648061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65" y="660933"/>
            <a:ext cx="6740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Compiled </a:t>
            </a:r>
            <a:r>
              <a:rPr lang="en-US" sz="300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languages (C++, Pascal)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9878" y="4583599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Source Code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484419" y="4515853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355003" y="4551222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Compiler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389544" y="4483476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248649" y="4551222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Intermediate Code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243485" y="4483476"/>
            <a:ext cx="2129240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465619" y="4768265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323119" y="4735888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7666" y="3777335"/>
            <a:ext cx="83864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Semi-Compiled </a:t>
            </a:r>
            <a:r>
              <a:rPr lang="en-US" sz="300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languages (C#, VisualBasic, Java)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41543" y="5544284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Intermediate Code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336379" y="5476538"/>
            <a:ext cx="2129240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524374" y="5736013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19725" y="5556722"/>
            <a:ext cx="18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JIT Compiler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454266" y="5488976"/>
            <a:ext cx="1857375" cy="5048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387841" y="5741388"/>
            <a:ext cx="8096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08943" y="5449341"/>
            <a:ext cx="1891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Machine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134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8" grpId="0"/>
      <p:bldP spid="39" grpId="0"/>
      <p:bldP spid="40" grpId="0" animBg="1"/>
      <p:bldP spid="44" grpId="0"/>
      <p:bldP spid="45" grpId="0" animBg="1"/>
      <p:bldP spid="5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4984" y="1032350"/>
            <a:ext cx="6322487" cy="414226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private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void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RunScript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ref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object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{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Random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myRandomGenerator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Random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();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points =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&gt;();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{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x =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myRandomGenerator.NextDouble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 * 6.0 - 3.0;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y =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myRandomGenerator.NextDouble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 * 6.0 - 3.0;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z = 0.0;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myRandomPoint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(x, y, z);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points.Add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myRandomPoint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}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oPoints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points;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}</a:t>
            </a:r>
            <a:endParaRPr lang="en-US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07EC8-7153-4B2E-82C5-D3C672F28D26}"/>
              </a:ext>
            </a:extLst>
          </p:cNvPr>
          <p:cNvSpPr txBox="1"/>
          <p:nvPr/>
        </p:nvSpPr>
        <p:spPr>
          <a:xfrm>
            <a:off x="366180" y="223539"/>
            <a:ext cx="87927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 random points within a predefined range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DC8E-36ED-4ABF-BE13-7EED2CD6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2" y="1032350"/>
            <a:ext cx="4336012" cy="443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254" y="3191209"/>
            <a:ext cx="1032064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smtClean="0">
                <a:latin typeface="Segoe UI" panose="020B0502040204020203" pitchFamily="34" charset="0"/>
                <a:cs typeface="Segoe UI" panose="020B0502040204020203" pitchFamily="34" charset="0"/>
              </a:rPr>
              <a:t>i.e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. how to maintain the data states between </a:t>
            </a:r>
          </a:p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consecutive executions of the C# Script component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2423" y="2371510"/>
            <a:ext cx="12192000" cy="938719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Persistent Data</a:t>
            </a:r>
            <a:endParaRPr lang="en-US" sz="54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0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87003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Persistent Data in the C# Script component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604" y="2351159"/>
            <a:ext cx="10528094" cy="326509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sz="2200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n = 0; 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n += 1;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n.ToString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endParaRPr lang="en-US" sz="22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87003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Persistent Data in the C# Script component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6604" y="2351159"/>
            <a:ext cx="10528094" cy="360365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sz="2200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	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n += 1;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</a:t>
            </a:r>
            <a:r>
              <a:rPr lang="en-US" sz="22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n.ToString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}</a:t>
            </a:r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2200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2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2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n = 0;</a:t>
            </a:r>
          </a:p>
          <a:p>
            <a:pPr defTabSz="457200"/>
            <a:r>
              <a:rPr lang="en-US" sz="22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1" y="325552"/>
            <a:ext cx="63062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“reset” persistent 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571" y="1118077"/>
            <a:ext cx="10528094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sz="2000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bool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reset)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if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(reset == 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true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	n = 0;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}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else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	n += 1;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	Print(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n.ToString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}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2000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n = 0;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6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1" y="325552"/>
            <a:ext cx="63062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“reset” persistent data?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571" y="1118077"/>
            <a:ext cx="10528094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ScriptInstance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: 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GH_SriptInstance</a:t>
            </a:r>
            <a:endParaRPr lang="en-US" sz="2000" dirty="0">
              <a:solidFill>
                <a:srgbClr val="04CA7D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private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void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RunScript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bool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reset)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if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(reset == 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true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	n = 0;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	</a:t>
            </a:r>
            <a:r>
              <a:rPr lang="en-US" sz="20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return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}</a:t>
            </a:r>
          </a:p>
          <a:p>
            <a:pPr defTabSz="457200"/>
            <a:endParaRPr lang="en-US" sz="20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n += 1;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	Print(</a:t>
            </a:r>
            <a:r>
              <a:rPr lang="en-US" sz="20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n.ToString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());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}</a:t>
            </a:r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2000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  </a:t>
            </a:r>
            <a:r>
              <a:rPr lang="en-US" sz="20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n = 0;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4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833065"/>
            <a:ext cx="12192000" cy="938719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Circles Relaxation</a:t>
            </a:r>
            <a:endParaRPr lang="en-US" sz="54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34315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Circle Relaxation</a:t>
            </a:r>
            <a:endParaRPr lang="en-US" sz="3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8796" y="5691052"/>
            <a:ext cx="3286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oboto Condensed" pitchFamily="2" charset="0"/>
                <a:ea typeface="Roboto Condensed" pitchFamily="2" charset="0"/>
              </a:rPr>
              <a:t>Circles overlapping</a:t>
            </a:r>
            <a:endParaRPr lang="en-US" sz="3200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2064" y="5691052"/>
            <a:ext cx="3560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Roboto Condensed" pitchFamily="2" charset="0"/>
                <a:ea typeface="Roboto Condensed" pitchFamily="2" charset="0"/>
              </a:rPr>
              <a:t>No more overlapping</a:t>
            </a:r>
            <a:endParaRPr lang="en-US" sz="3200" dirty="0">
              <a:latin typeface="Roboto Condensed" pitchFamily="2" charset="0"/>
              <a:ea typeface="Roboto Condensed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002"/>
          <a:stretch/>
        </p:blipFill>
        <p:spPr>
          <a:xfrm>
            <a:off x="6854426" y="1275989"/>
            <a:ext cx="4443045" cy="43334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665" r="2754"/>
          <a:stretch/>
        </p:blipFill>
        <p:spPr>
          <a:xfrm>
            <a:off x="763571" y="1271965"/>
            <a:ext cx="4442040" cy="43374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516213" y="3249089"/>
            <a:ext cx="1027611" cy="3831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2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87636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Relaxation: </a:t>
            </a:r>
          </a:p>
          <a:p>
            <a:r>
              <a:rPr lang="en-US" sz="2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Iteratively push the overlapping circles away from each other</a:t>
            </a:r>
            <a:endParaRPr lang="en-US" sz="2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6"/>
            <a:ext cx="4877481" cy="48774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6"/>
            <a:ext cx="4877481" cy="48774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6"/>
            <a:ext cx="4877481" cy="48774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5"/>
            <a:ext cx="4877481" cy="48774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5"/>
            <a:ext cx="4877481" cy="48774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8" y="1380875"/>
            <a:ext cx="4877481" cy="48774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7" y="1380874"/>
            <a:ext cx="4877481" cy="48774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7" y="1380874"/>
            <a:ext cx="4877481" cy="487748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74863" y="1459827"/>
            <a:ext cx="163615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Iteration 0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100</a:t>
            </a:r>
          </a:p>
          <a:p>
            <a:pPr algn="r"/>
            <a:endParaRPr lang="en-US" sz="25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6" y="1380872"/>
            <a:ext cx="4877481" cy="487748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986" y="1380868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9279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 simple if there only 2 circles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56083" y="2118127"/>
            <a:ext cx="2050473" cy="2050473"/>
            <a:chOff x="2362983" y="1879601"/>
            <a:chExt cx="2050473" cy="2050473"/>
          </a:xfrm>
        </p:grpSpPr>
        <p:sp>
          <p:nvSpPr>
            <p:cNvPr id="3" name="Oval 2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37746" y="3223491"/>
            <a:ext cx="2050473" cy="2050473"/>
            <a:chOff x="1337746" y="3223491"/>
            <a:chExt cx="2050473" cy="2050473"/>
          </a:xfrm>
        </p:grpSpPr>
        <p:sp>
          <p:nvSpPr>
            <p:cNvPr id="18" name="Oval 17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74543" y="1879601"/>
            <a:ext cx="2050473" cy="2050473"/>
            <a:chOff x="877454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877454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67970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36869" y="3523672"/>
            <a:ext cx="2050473" cy="2050473"/>
            <a:chOff x="7536869" y="3523672"/>
            <a:chExt cx="2050473" cy="2050473"/>
          </a:xfrm>
        </p:grpSpPr>
        <p:sp>
          <p:nvSpPr>
            <p:cNvPr id="34" name="Oval 33"/>
            <p:cNvSpPr/>
            <p:nvPr/>
          </p:nvSpPr>
          <p:spPr>
            <a:xfrm>
              <a:off x="7536869" y="3523672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442032" y="4428835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ight Arrow 5"/>
          <p:cNvSpPr/>
          <p:nvPr/>
        </p:nvSpPr>
        <p:spPr>
          <a:xfrm>
            <a:off x="5541815" y="3455782"/>
            <a:ext cx="1514760" cy="4017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686850" y="2904837"/>
            <a:ext cx="31717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Need only 1 iteration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194817" y="2758440"/>
            <a:ext cx="264663" cy="364952"/>
          </a:xfrm>
          <a:prstGeom prst="straightConnector1">
            <a:avLst/>
          </a:prstGeom>
          <a:ln w="57150">
            <a:solidFill>
              <a:srgbClr val="FFFF6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046815" y="4259797"/>
            <a:ext cx="300074" cy="380083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51939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Variables and Data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“type”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8848" y="2260195"/>
            <a:ext cx="5673703" cy="218787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a; 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12;</a:t>
            </a:r>
          </a:p>
          <a:p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double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b = 3.14;</a:t>
            </a:r>
          </a:p>
          <a:p>
            <a:r>
              <a:rPr lang="en-US" sz="2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myText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28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sz="25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Hello</a:t>
            </a:r>
            <a:r>
              <a:rPr lang="en-US" sz="2500" dirty="0">
                <a:solidFill>
                  <a:srgbClr val="F38F8D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</a:t>
            </a:r>
            <a:r>
              <a:rPr lang="en-US" sz="25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Rhino</a:t>
            </a:r>
            <a:r>
              <a:rPr lang="en-US" sz="28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 = 1.23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3572" y="2629951"/>
            <a:ext cx="4403733" cy="180315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12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 = 3.14</a:t>
            </a:r>
          </a:p>
          <a:p>
            <a:r>
              <a:rPr lang="en-US" sz="2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myText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= </a:t>
            </a:r>
            <a:r>
              <a:rPr lang="en-US" sz="28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Hello Rhino</a:t>
            </a:r>
            <a:r>
              <a:rPr lang="en-US" sz="28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endParaRPr lang="en-US" sz="2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b = 1.23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8848" y="1734309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3572" y="2104065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52844" y="4571969"/>
            <a:ext cx="30251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latin typeface="Segoe UI" panose="020B0502040204020203" pitchFamily="34" charset="0"/>
                <a:cs typeface="Segoe UI" panose="020B0502040204020203" pitchFamily="34" charset="0"/>
              </a:rPr>
              <a:t>Implicit typing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4879" y="4571969"/>
            <a:ext cx="29530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latin typeface="Segoe UI" panose="020B0502040204020203" pitchFamily="34" charset="0"/>
                <a:cs typeface="Segoe UI" panose="020B0502040204020203" pitchFamily="34" charset="0"/>
              </a:rPr>
              <a:t>Explicit typing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2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0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408956" y="1653769"/>
            <a:ext cx="2050473" cy="2050473"/>
            <a:chOff x="2362983" y="1879601"/>
            <a:chExt cx="2050473" cy="2050473"/>
          </a:xfrm>
        </p:grpSpPr>
        <p:sp>
          <p:nvSpPr>
            <p:cNvPr id="3" name="Oval 2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91421" y="2737786"/>
            <a:ext cx="2050473" cy="2050473"/>
            <a:chOff x="1337746" y="3223491"/>
            <a:chExt cx="2050473" cy="2050473"/>
          </a:xfrm>
        </p:grpSpPr>
        <p:sp>
          <p:nvSpPr>
            <p:cNvPr id="18" name="Oval 17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88785" y="2837406"/>
            <a:ext cx="2050473" cy="2050473"/>
            <a:chOff x="3148073" y="2983345"/>
            <a:chExt cx="2050473" cy="2050473"/>
          </a:xfrm>
        </p:grpSpPr>
        <p:sp>
          <p:nvSpPr>
            <p:cNvPr id="34" name="Oval 33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21237" y="5585154"/>
            <a:ext cx="84484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 1: Consider each pair of circles and calculate the move vectors to push them apart.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157913" y="2078988"/>
            <a:ext cx="276279" cy="60001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434231" y="2341183"/>
            <a:ext cx="241633" cy="337822"/>
          </a:xfrm>
          <a:prstGeom prst="straightConnector1">
            <a:avLst/>
          </a:prstGeom>
          <a:ln w="57150">
            <a:solidFill>
              <a:srgbClr val="FFFF6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912450" y="3859216"/>
            <a:ext cx="377953" cy="588959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12450" y="3859217"/>
            <a:ext cx="634607" cy="52938"/>
          </a:xfrm>
          <a:prstGeom prst="straightConnector1">
            <a:avLst/>
          </a:prstGeom>
          <a:ln w="57150">
            <a:solidFill>
              <a:srgbClr val="FFFF6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983621" y="3742569"/>
            <a:ext cx="641810" cy="1842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344529" y="3760990"/>
            <a:ext cx="280903" cy="343428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6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18460" y="5733369"/>
            <a:ext cx="9031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 2: Compute the AVERAGE move vector for each circle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408956" y="1653769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591421" y="2737786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8785" y="2837406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H="1" flipV="1">
            <a:off x="6410957" y="2252663"/>
            <a:ext cx="23198" cy="426343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12450" y="3859216"/>
            <a:ext cx="393225" cy="2486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220184" y="3753922"/>
            <a:ext cx="395432" cy="165616"/>
          </a:xfrm>
          <a:prstGeom prst="straightConnector1">
            <a:avLst/>
          </a:prstGeom>
          <a:ln w="57150">
            <a:solidFill>
              <a:srgbClr val="FFFF6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08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7588" y="5738308"/>
            <a:ext cx="9466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Step 3: Move each circle according to its AVERAGE move vector. </a:t>
            </a:r>
            <a:endParaRPr lang="en-US" sz="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85720" y="1333097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79272" y="2856682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169770" y="3021199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272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77588" y="5738308"/>
            <a:ext cx="9466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Notice how the overlapping has been slightly reduced!</a:t>
            </a:r>
            <a:endParaRPr lang="en-US" sz="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85720" y="1333097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79272" y="2856682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169770" y="3021199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443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3571" y="325552"/>
            <a:ext cx="62861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there are more than 2 circles: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4516" y="5568248"/>
            <a:ext cx="9466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Repeat the entire process many times</a:t>
            </a:r>
          </a:p>
          <a:p>
            <a:pPr algn="ctr"/>
            <a:r>
              <a:rPr lang="en-US" sz="25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until there is near 0 overlapping</a:t>
            </a:r>
            <a:endParaRPr lang="en-US" sz="2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23872" y="1256564"/>
            <a:ext cx="2050473" cy="2050473"/>
            <a:chOff x="2362983" y="1879601"/>
            <a:chExt cx="2050473" cy="2050473"/>
          </a:xfrm>
        </p:grpSpPr>
        <p:sp>
          <p:nvSpPr>
            <p:cNvPr id="32" name="Oval 31"/>
            <p:cNvSpPr/>
            <p:nvPr/>
          </p:nvSpPr>
          <p:spPr>
            <a:xfrm>
              <a:off x="2362983" y="187960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ED56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268146" y="2784764"/>
              <a:ext cx="240146" cy="240146"/>
            </a:xfrm>
            <a:prstGeom prst="ellipse">
              <a:avLst/>
            </a:prstGeom>
            <a:solidFill>
              <a:srgbClr val="ED565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67411" y="2948438"/>
            <a:ext cx="2050473" cy="2050473"/>
            <a:chOff x="1337746" y="3223491"/>
            <a:chExt cx="2050473" cy="2050473"/>
          </a:xfrm>
        </p:grpSpPr>
        <p:sp>
          <p:nvSpPr>
            <p:cNvPr id="39" name="Oval 38"/>
            <p:cNvSpPr/>
            <p:nvPr/>
          </p:nvSpPr>
          <p:spPr>
            <a:xfrm>
              <a:off x="1337746" y="3223491"/>
              <a:ext cx="2050473" cy="2050473"/>
            </a:xfrm>
            <a:prstGeom prst="ellipse">
              <a:avLst/>
            </a:prstGeom>
            <a:noFill/>
            <a:ln w="38100">
              <a:solidFill>
                <a:srgbClr val="FFF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42909" y="4128654"/>
              <a:ext cx="240146" cy="240146"/>
            </a:xfrm>
            <a:prstGeom prst="ellipse">
              <a:avLst/>
            </a:prstGeom>
            <a:solidFill>
              <a:srgbClr val="FFF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49109" y="3043499"/>
            <a:ext cx="2050473" cy="2050473"/>
            <a:chOff x="3148073" y="2983345"/>
            <a:chExt cx="2050473" cy="2050473"/>
          </a:xfrm>
        </p:grpSpPr>
        <p:sp>
          <p:nvSpPr>
            <p:cNvPr id="42" name="Oval 41"/>
            <p:cNvSpPr/>
            <p:nvPr/>
          </p:nvSpPr>
          <p:spPr>
            <a:xfrm>
              <a:off x="3148073" y="2983345"/>
              <a:ext cx="2050473" cy="205047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53236" y="3888508"/>
              <a:ext cx="240146" cy="2401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17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518" y="223539"/>
            <a:ext cx="11708781" cy="538875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600" dirty="0" smtClean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private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RunScript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 smtClean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 smtClean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iStartingPositions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16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iIterationCount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ref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object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{               </a:t>
            </a:r>
            <a:endParaRPr lang="en-US" sz="16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centers =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&gt;(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iStartingPositions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endParaRPr lang="en-US" sz="1600" dirty="0" smtClean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 smtClean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 smtClean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iteration = 0; iteration &lt; </a:t>
            </a:r>
            <a:r>
              <a:rPr lang="en-US" sz="1600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iIterationCount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iteration++)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totalMoves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&gt;();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collisionCounts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&gt;();</a:t>
            </a:r>
          </a:p>
          <a:p>
            <a:endParaRPr lang="en-US" sz="16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centers.Count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{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totalMoves.Add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(0.0, 0.0, 0.0));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collisionCounts.Add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(0.0);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}       </a:t>
            </a:r>
          </a:p>
          <a:p>
            <a:endParaRPr lang="en-US" sz="16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  </a:t>
            </a:r>
            <a:r>
              <a:rPr lang="en-US" sz="1600" dirty="0" smtClean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// ...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}</a:t>
            </a:r>
          </a:p>
          <a:p>
            <a:endParaRPr lang="en-US" sz="16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oGeometry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centers;</a:t>
            </a:r>
            <a:endParaRPr lang="en-US" sz="1600" dirty="0" smtClean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85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918821" y="1361669"/>
            <a:ext cx="3347837" cy="3234110"/>
            <a:chOff x="7918821" y="1361669"/>
            <a:chExt cx="3347837" cy="3234110"/>
          </a:xfrm>
        </p:grpSpPr>
        <p:grpSp>
          <p:nvGrpSpPr>
            <p:cNvPr id="23" name="Group 22"/>
            <p:cNvGrpSpPr/>
            <p:nvPr/>
          </p:nvGrpSpPr>
          <p:grpSpPr>
            <a:xfrm>
              <a:off x="8736356" y="1361669"/>
              <a:ext cx="2050473" cy="2050473"/>
              <a:chOff x="2362983" y="1879601"/>
              <a:chExt cx="2050473" cy="2050473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362983" y="1879601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ED56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268146" y="2784764"/>
                <a:ext cx="240146" cy="240146"/>
              </a:xfrm>
              <a:prstGeom prst="ellipse">
                <a:avLst/>
              </a:prstGeom>
              <a:solidFill>
                <a:srgbClr val="ED565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918821" y="2445686"/>
              <a:ext cx="2050473" cy="2050473"/>
              <a:chOff x="1337746" y="3223491"/>
              <a:chExt cx="2050473" cy="205047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337746" y="3223491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FFFF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242909" y="4128654"/>
                <a:ext cx="240146" cy="240146"/>
              </a:xfrm>
              <a:prstGeom prst="ellipse">
                <a:avLst/>
              </a:prstGeom>
              <a:solidFill>
                <a:srgbClr val="FFFF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216185" y="2545306"/>
              <a:ext cx="2050473" cy="2050473"/>
              <a:chOff x="3148073" y="2983345"/>
              <a:chExt cx="2050473" cy="205047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148073" y="2983345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053236" y="3888508"/>
                <a:ext cx="240146" cy="24014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/>
            <p:cNvCxnSpPr/>
            <p:nvPr/>
          </p:nvCxnSpPr>
          <p:spPr>
            <a:xfrm flipH="1" flipV="1">
              <a:off x="9485313" y="1786888"/>
              <a:ext cx="276279" cy="60001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9761631" y="2049083"/>
              <a:ext cx="241633" cy="337822"/>
            </a:xfrm>
            <a:prstGeom prst="straightConnector1">
              <a:avLst/>
            </a:prstGeom>
            <a:ln w="57150">
              <a:solidFill>
                <a:srgbClr val="FFFF6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0239850" y="3567116"/>
              <a:ext cx="377953" cy="588959"/>
            </a:xfrm>
            <a:prstGeom prst="straightConnector1">
              <a:avLst/>
            </a:prstGeom>
            <a:ln w="57150">
              <a:solidFill>
                <a:srgbClr val="ED565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0239850" y="3567117"/>
              <a:ext cx="634607" cy="52938"/>
            </a:xfrm>
            <a:prstGeom prst="straightConnector1">
              <a:avLst/>
            </a:prstGeom>
            <a:ln w="57150">
              <a:solidFill>
                <a:srgbClr val="FFFF6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8311021" y="3450469"/>
              <a:ext cx="641810" cy="1842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8671929" y="3468890"/>
              <a:ext cx="280903" cy="343428"/>
            </a:xfrm>
            <a:prstGeom prst="straightConnector1">
              <a:avLst/>
            </a:prstGeom>
            <a:ln w="57150">
              <a:solidFill>
                <a:srgbClr val="ED565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90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0" y="982"/>
            <a:ext cx="12184210" cy="731235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 smtClean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 smtClean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iteration = 0; iteration &lt; </a:t>
            </a:r>
            <a:r>
              <a:rPr lang="en-US" sz="1600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iIterationCount</a:t>
            </a:r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iteration++)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// </a:t>
            </a:r>
            <a:r>
              <a:rPr lang="en-US" sz="1600" dirty="0" smtClean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...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		</a:t>
            </a: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collisionDistance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2.0;</a:t>
            </a:r>
          </a:p>
          <a:p>
            <a:endParaRPr lang="en-US" sz="16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US" sz="1600" dirty="0" err="1" smtClean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centers.Count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j =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+ 1; j &lt;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centers.Count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j++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{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double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d = centers[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(centers[j]);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(d &gt;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collisionDistance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 </a:t>
            </a:r>
            <a:r>
              <a:rPr lang="en-US" sz="16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continue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move = centers[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 - centers[j];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move.Unitize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move *= 0.5 * (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collisionDistance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- d);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totalMoves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 += move;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totalMoves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[j] -= move;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collisionCounts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 += 1.0;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collisionCounts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[j] += 1.0;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}</a:t>
            </a:r>
          </a:p>
          <a:p>
            <a:endParaRPr lang="en-US" sz="16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</a:t>
            </a:r>
            <a:r>
              <a:rPr lang="en-US" sz="1600" dirty="0">
                <a:solidFill>
                  <a:srgbClr val="00B0F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centers.Count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</a:t>
            </a:r>
            <a:r>
              <a:rPr lang="en-US" sz="1600" dirty="0">
                <a:solidFill>
                  <a:srgbClr val="00B0F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collisionCounts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 != 0.0)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{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</a:t>
            </a:r>
            <a:r>
              <a:rPr lang="en-US" sz="16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Vector3d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averageMove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totalMoves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 /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collisionCounts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    centers[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 += </a:t>
            </a:r>
            <a:r>
              <a:rPr lang="en-US" sz="16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averageMove</a:t>
            </a:r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    }</a:t>
            </a:r>
          </a:p>
          <a:p>
            <a:r>
              <a:rPr lang="en-US" sz="16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}</a:t>
            </a:r>
          </a:p>
          <a:p>
            <a:endParaRPr lang="en-US" sz="13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86</a:t>
            </a:fld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823984" y="1531094"/>
            <a:ext cx="418107" cy="90803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028395" y="4379517"/>
            <a:ext cx="449331" cy="931337"/>
          </a:xfrm>
          <a:prstGeom prst="straightConnector1">
            <a:avLst/>
          </a:prstGeom>
          <a:ln w="57150">
            <a:solidFill>
              <a:srgbClr val="ED5654"/>
            </a:solidFill>
            <a:tailEnd type="triangle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556500" y="753540"/>
            <a:ext cx="4160071" cy="5317203"/>
            <a:chOff x="7556500" y="753540"/>
            <a:chExt cx="4160071" cy="5317203"/>
          </a:xfrm>
        </p:grpSpPr>
        <p:grpSp>
          <p:nvGrpSpPr>
            <p:cNvPr id="7" name="Group 6"/>
            <p:cNvGrpSpPr/>
            <p:nvPr/>
          </p:nvGrpSpPr>
          <p:grpSpPr>
            <a:xfrm>
              <a:off x="7556500" y="753540"/>
              <a:ext cx="3371184" cy="3371184"/>
              <a:chOff x="2362983" y="1879601"/>
              <a:chExt cx="2050473" cy="2050473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62983" y="1879601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ED56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268146" y="2784764"/>
                <a:ext cx="240146" cy="240146"/>
              </a:xfrm>
              <a:prstGeom prst="ellipse">
                <a:avLst/>
              </a:prstGeom>
              <a:solidFill>
                <a:srgbClr val="ED565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345387" y="2699559"/>
              <a:ext cx="3371184" cy="3371184"/>
              <a:chOff x="3148073" y="2983345"/>
              <a:chExt cx="2050473" cy="205047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148073" y="2983345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053236" y="3888508"/>
                <a:ext cx="240146" cy="24014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271466" y="1673954"/>
              <a:ext cx="1245630" cy="327083"/>
              <a:chOff x="9271466" y="1673954"/>
              <a:chExt cx="1245630" cy="327083"/>
            </a:xfrm>
          </p:grpSpPr>
          <p:sp>
            <p:nvSpPr>
              <p:cNvPr id="23" name="Rounded Rectangular Callout 22"/>
              <p:cNvSpPr/>
              <p:nvPr/>
            </p:nvSpPr>
            <p:spPr>
              <a:xfrm>
                <a:off x="9310836" y="1673954"/>
                <a:ext cx="1166890" cy="327083"/>
              </a:xfrm>
              <a:prstGeom prst="wedgeRoundRectCallout">
                <a:avLst>
                  <a:gd name="adj1" fmla="val -38665"/>
                  <a:gd name="adj2" fmla="val 138396"/>
                  <a:gd name="adj3" fmla="val 16667"/>
                </a:avLst>
              </a:prstGeom>
              <a:solidFill>
                <a:srgbClr val="ED565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271466" y="1683606"/>
                <a:ext cx="12456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Iosevka" panose="02000509000000000000" pitchFamily="49" charset="0"/>
                    <a:ea typeface="Iosevka" panose="02000509000000000000" pitchFamily="49" charset="0"/>
                    <a:cs typeface="Segoe UI" panose="020B0502040204020203" pitchFamily="34" charset="0"/>
                  </a:rPr>
                  <a:t>Centers[</a:t>
                </a:r>
                <a:r>
                  <a:rPr lang="en-US" sz="1400" dirty="0" err="1" smtClean="0">
                    <a:latin typeface="Iosevka" panose="02000509000000000000" pitchFamily="49" charset="0"/>
                    <a:ea typeface="Iosevka" panose="02000509000000000000" pitchFamily="49" charset="0"/>
                    <a:cs typeface="Segoe UI" panose="020B0502040204020203" pitchFamily="34" charset="0"/>
                  </a:rPr>
                  <a:t>i</a:t>
                </a:r>
                <a:r>
                  <a:rPr lang="en-US" sz="1400" dirty="0" smtClean="0">
                    <a:latin typeface="Iosevka" panose="02000509000000000000" pitchFamily="49" charset="0"/>
                    <a:ea typeface="Iosevka" panose="02000509000000000000" pitchFamily="49" charset="0"/>
                    <a:cs typeface="Segoe UI" panose="020B0502040204020203" pitchFamily="34" charset="0"/>
                  </a:rPr>
                  <a:t>]</a:t>
                </a:r>
                <a:endParaRPr lang="en-US" sz="1400" dirty="0">
                  <a:latin typeface="Iosevka" panose="02000509000000000000" pitchFamily="49" charset="0"/>
                  <a:ea typeface="Iosevka" panose="02000509000000000000" pitchFamily="49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10394462" y="4132281"/>
              <a:ext cx="1245630" cy="327083"/>
              <a:chOff x="10394462" y="4132281"/>
              <a:chExt cx="1245630" cy="327083"/>
            </a:xfrm>
          </p:grpSpPr>
          <p:sp>
            <p:nvSpPr>
              <p:cNvPr id="25" name="Rounded Rectangular Callout 24"/>
              <p:cNvSpPr/>
              <p:nvPr/>
            </p:nvSpPr>
            <p:spPr>
              <a:xfrm>
                <a:off x="10433832" y="4132281"/>
                <a:ext cx="1166890" cy="327083"/>
              </a:xfrm>
              <a:prstGeom prst="wedgeRoundRectCallout">
                <a:avLst>
                  <a:gd name="adj1" fmla="val -63697"/>
                  <a:gd name="adj2" fmla="val 14146"/>
                  <a:gd name="adj3" fmla="val 16667"/>
                </a:avLst>
              </a:prstGeom>
              <a:solidFill>
                <a:srgbClr val="00B0F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394462" y="4141933"/>
                <a:ext cx="12456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Iosevka" panose="02000509000000000000" pitchFamily="49" charset="0"/>
                    <a:ea typeface="Iosevka" panose="02000509000000000000" pitchFamily="49" charset="0"/>
                    <a:cs typeface="Segoe UI" panose="020B0502040204020203" pitchFamily="34" charset="0"/>
                  </a:rPr>
                  <a:t>Centers[</a:t>
                </a:r>
                <a:r>
                  <a:rPr lang="en-US" sz="1400" dirty="0">
                    <a:latin typeface="Iosevka" panose="02000509000000000000" pitchFamily="49" charset="0"/>
                    <a:ea typeface="Iosevka" panose="02000509000000000000" pitchFamily="49" charset="0"/>
                    <a:cs typeface="Segoe UI" panose="020B0502040204020203" pitchFamily="34" charset="0"/>
                  </a:rPr>
                  <a:t>j</a:t>
                </a:r>
                <a:r>
                  <a:rPr lang="en-US" sz="1400" dirty="0" smtClean="0">
                    <a:latin typeface="Iosevka" panose="02000509000000000000" pitchFamily="49" charset="0"/>
                    <a:ea typeface="Iosevka" panose="02000509000000000000" pitchFamily="49" charset="0"/>
                    <a:cs typeface="Segoe UI" panose="020B0502040204020203" pitchFamily="34" charset="0"/>
                  </a:rPr>
                  <a:t>]</a:t>
                </a:r>
                <a:endParaRPr lang="en-US" sz="1400" dirty="0">
                  <a:latin typeface="Iosevka" panose="02000509000000000000" pitchFamily="49" charset="0"/>
                  <a:ea typeface="Iosevka" panose="02000509000000000000" pitchFamily="49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7918821" y="1361669"/>
            <a:ext cx="3347837" cy="3234110"/>
            <a:chOff x="7918821" y="1361669"/>
            <a:chExt cx="3347837" cy="3234110"/>
          </a:xfrm>
        </p:grpSpPr>
        <p:grpSp>
          <p:nvGrpSpPr>
            <p:cNvPr id="64" name="Group 63"/>
            <p:cNvGrpSpPr/>
            <p:nvPr/>
          </p:nvGrpSpPr>
          <p:grpSpPr>
            <a:xfrm>
              <a:off x="8736356" y="1361669"/>
              <a:ext cx="2050473" cy="2050473"/>
              <a:chOff x="2362983" y="1879601"/>
              <a:chExt cx="2050473" cy="2050473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2362983" y="1879601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ED56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268146" y="2784764"/>
                <a:ext cx="240146" cy="240146"/>
              </a:xfrm>
              <a:prstGeom prst="ellipse">
                <a:avLst/>
              </a:prstGeom>
              <a:solidFill>
                <a:srgbClr val="ED565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7918821" y="2445686"/>
              <a:ext cx="2050473" cy="2050473"/>
              <a:chOff x="1337746" y="3223491"/>
              <a:chExt cx="2050473" cy="2050473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1337746" y="3223491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FFFF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242909" y="4128654"/>
                <a:ext cx="240146" cy="240146"/>
              </a:xfrm>
              <a:prstGeom prst="ellipse">
                <a:avLst/>
              </a:prstGeom>
              <a:solidFill>
                <a:srgbClr val="FFFF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9216185" y="2545306"/>
              <a:ext cx="2050473" cy="2050473"/>
              <a:chOff x="3148073" y="2983345"/>
              <a:chExt cx="2050473" cy="2050473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148073" y="2983345"/>
                <a:ext cx="2050473" cy="2050473"/>
              </a:xfrm>
              <a:prstGeom prst="ellipse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053236" y="3888508"/>
                <a:ext cx="240146" cy="24014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 flipH="1" flipV="1">
              <a:off x="9485313" y="1786888"/>
              <a:ext cx="276279" cy="600017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9761631" y="2049083"/>
              <a:ext cx="241633" cy="337822"/>
            </a:xfrm>
            <a:prstGeom prst="straightConnector1">
              <a:avLst/>
            </a:prstGeom>
            <a:ln w="57150">
              <a:solidFill>
                <a:srgbClr val="FFFF6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0239850" y="3567116"/>
              <a:ext cx="377953" cy="588959"/>
            </a:xfrm>
            <a:prstGeom prst="straightConnector1">
              <a:avLst/>
            </a:prstGeom>
            <a:ln w="57150">
              <a:solidFill>
                <a:srgbClr val="ED565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0239850" y="3567117"/>
              <a:ext cx="634607" cy="52938"/>
            </a:xfrm>
            <a:prstGeom prst="straightConnector1">
              <a:avLst/>
            </a:prstGeom>
            <a:ln w="57150">
              <a:solidFill>
                <a:srgbClr val="FFFF6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8311021" y="3450469"/>
              <a:ext cx="641810" cy="1842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8671929" y="3468890"/>
              <a:ext cx="280903" cy="343428"/>
            </a:xfrm>
            <a:prstGeom prst="straightConnector1">
              <a:avLst/>
            </a:prstGeom>
            <a:ln w="57150">
              <a:solidFill>
                <a:srgbClr val="ED5654"/>
              </a:solidFill>
              <a:tailEnd type="triangle"/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3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180" y="778427"/>
            <a:ext cx="11275487" cy="368059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private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void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RunScript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bool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iStartingPositions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ref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object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US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  centers = </a:t>
            </a:r>
            <a:r>
              <a:rPr lang="en-US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US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&gt;(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iStartingPositions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endParaRPr lang="en-US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// ...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US" sz="15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Update centers to the next iteration ...</a:t>
            </a:r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       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}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// &lt;Custom additional code&gt; 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;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// &lt;/Custom additional code&gt; </a:t>
            </a:r>
            <a:endParaRPr lang="en-US" sz="1500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07EC8-7153-4B2E-82C5-D3C672F28D26}"/>
              </a:ext>
            </a:extLst>
          </p:cNvPr>
          <p:cNvSpPr txBox="1"/>
          <p:nvPr/>
        </p:nvSpPr>
        <p:spPr>
          <a:xfrm>
            <a:off x="366180" y="125497"/>
            <a:ext cx="6725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and display intermediate result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998113"/>
            <a:ext cx="12192000" cy="861774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 Subdivision Growth</a:t>
            </a:r>
          </a:p>
        </p:txBody>
      </p:sp>
    </p:spTree>
    <p:extLst>
      <p:ext uri="{BB962C8B-B14F-4D97-AF65-F5344CB8AC3E}">
        <p14:creationId xmlns:p14="http://schemas.microsoft.com/office/powerpoint/2010/main" val="31861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180" y="778427"/>
            <a:ext cx="11275487" cy="529642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private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void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RunScript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bool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iReset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iStartingPositions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iMaxCenterCount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ref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object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{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</a:p>
          <a:p>
            <a:r>
              <a:rPr lang="en-US" sz="1500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// After the centers has been moved to the next positions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iMaxCenterCount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{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splitIndices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List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&lt;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&gt;();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&lt;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- 1;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++)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if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].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DistanceTo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+ 1]) &gt; 1.9)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 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splitIndices.Add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+ 1 +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splitIndices.Count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foreach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(</a:t>
            </a:r>
            <a:r>
              <a:rPr lang="en-GB" sz="1500" dirty="0">
                <a:solidFill>
                  <a:srgbClr val="04CA7D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splitIndex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in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splitIndices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{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sz="1500" dirty="0">
                <a:solidFill>
                  <a:srgbClr val="468BCE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Point3d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newCenter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0.5 * 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splitIndex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- 1] +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[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splitIndex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]);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 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centers.Insert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(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splitIndex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, </a:t>
            </a:r>
            <a:r>
              <a:rPr lang="en-GB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newCenter</a:t>
            </a:r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);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  }</a:t>
            </a: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  </a:t>
            </a:r>
            <a:r>
              <a:rPr lang="en-US" sz="1500" dirty="0" err="1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oCenters</a:t>
            </a:r>
            <a:r>
              <a:rPr lang="en-US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= centers;</a:t>
            </a:r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  <a:p>
            <a:r>
              <a:rPr lang="en-GB" sz="1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  }</a:t>
            </a:r>
          </a:p>
          <a:p>
            <a:endParaRPr lang="en-GB" sz="1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07EC8-7153-4B2E-82C5-D3C672F28D26}"/>
              </a:ext>
            </a:extLst>
          </p:cNvPr>
          <p:cNvSpPr txBox="1"/>
          <p:nvPr/>
        </p:nvSpPr>
        <p:spPr>
          <a:xfrm>
            <a:off x="366180" y="125497"/>
            <a:ext cx="7833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Split a segment if it has grown sufficient long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F420D0-5CA3-4DA6-9C7C-01BF1BFEC5BA}"/>
              </a:ext>
            </a:extLst>
          </p:cNvPr>
          <p:cNvCxnSpPr/>
          <p:nvPr/>
        </p:nvCxnSpPr>
        <p:spPr>
          <a:xfrm flipV="1">
            <a:off x="7514376" y="2740937"/>
            <a:ext cx="686555" cy="11339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CB2576-878F-4F23-A641-A2F3C9450456}"/>
              </a:ext>
            </a:extLst>
          </p:cNvPr>
          <p:cNvCxnSpPr>
            <a:cxnSpLocks/>
          </p:cNvCxnSpPr>
          <p:nvPr/>
        </p:nvCxnSpPr>
        <p:spPr>
          <a:xfrm>
            <a:off x="8213945" y="2770407"/>
            <a:ext cx="469225" cy="722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C2EA2D-63DE-4BA6-B058-C0C3FB6339D9}"/>
              </a:ext>
            </a:extLst>
          </p:cNvPr>
          <p:cNvCxnSpPr>
            <a:cxnSpLocks/>
          </p:cNvCxnSpPr>
          <p:nvPr/>
        </p:nvCxnSpPr>
        <p:spPr>
          <a:xfrm flipV="1">
            <a:off x="8696184" y="2522238"/>
            <a:ext cx="778008" cy="979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BD510E-982B-43F1-B6D9-D908F02E95B8}"/>
              </a:ext>
            </a:extLst>
          </p:cNvPr>
          <p:cNvCxnSpPr/>
          <p:nvPr/>
        </p:nvCxnSpPr>
        <p:spPr>
          <a:xfrm>
            <a:off x="9469379" y="2523654"/>
            <a:ext cx="400549" cy="4887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811428-8FDD-491D-BA0E-CE2827566163}"/>
              </a:ext>
            </a:extLst>
          </p:cNvPr>
          <p:cNvCxnSpPr/>
          <p:nvPr/>
        </p:nvCxnSpPr>
        <p:spPr>
          <a:xfrm>
            <a:off x="9869928" y="3003713"/>
            <a:ext cx="461841" cy="12573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E4D9CBC-A4A0-45A7-9F51-3575C0DF3705}"/>
              </a:ext>
            </a:extLst>
          </p:cNvPr>
          <p:cNvSpPr/>
          <p:nvPr/>
        </p:nvSpPr>
        <p:spPr>
          <a:xfrm>
            <a:off x="7405734" y="3748635"/>
            <a:ext cx="217283" cy="2172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8D5211-5FA1-4A6A-9ECD-5B88C9AB42AF}"/>
              </a:ext>
            </a:extLst>
          </p:cNvPr>
          <p:cNvSpPr/>
          <p:nvPr/>
        </p:nvSpPr>
        <p:spPr>
          <a:xfrm>
            <a:off x="8096552" y="2649903"/>
            <a:ext cx="217283" cy="2172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4C32DA-84A7-4053-9020-23B8C118FAEE}"/>
              </a:ext>
            </a:extLst>
          </p:cNvPr>
          <p:cNvSpPr/>
          <p:nvPr/>
        </p:nvSpPr>
        <p:spPr>
          <a:xfrm>
            <a:off x="8581036" y="3383914"/>
            <a:ext cx="217283" cy="2172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A34989-DD72-4428-8BB5-CBCEADF136B7}"/>
              </a:ext>
            </a:extLst>
          </p:cNvPr>
          <p:cNvSpPr/>
          <p:nvPr/>
        </p:nvSpPr>
        <p:spPr>
          <a:xfrm>
            <a:off x="9360737" y="2432620"/>
            <a:ext cx="217283" cy="2172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BA73FA-1FB9-4BCC-A01C-491AD33DEE67}"/>
              </a:ext>
            </a:extLst>
          </p:cNvPr>
          <p:cNvSpPr/>
          <p:nvPr/>
        </p:nvSpPr>
        <p:spPr>
          <a:xfrm>
            <a:off x="9781063" y="2903758"/>
            <a:ext cx="217283" cy="2172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50E90F-DA45-49ED-A19B-E54229733950}"/>
              </a:ext>
            </a:extLst>
          </p:cNvPr>
          <p:cNvSpPr/>
          <p:nvPr/>
        </p:nvSpPr>
        <p:spPr>
          <a:xfrm>
            <a:off x="10223127" y="4142662"/>
            <a:ext cx="217283" cy="2172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29923-BCF9-42E9-ABDC-5983CF781EDB}"/>
              </a:ext>
            </a:extLst>
          </p:cNvPr>
          <p:cNvSpPr txBox="1"/>
          <p:nvPr/>
        </p:nvSpPr>
        <p:spPr>
          <a:xfrm>
            <a:off x="7115816" y="3579358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C000"/>
                  </a:solidFill>
                </a:ln>
                <a:latin typeface="Roboto Condensed" pitchFamily="2" charset="0"/>
                <a:ea typeface="Roboto Condensed" pitchFamily="2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A3B1FF-3E5C-4B2A-9E9A-40C6EF1D4C41}"/>
              </a:ext>
            </a:extLst>
          </p:cNvPr>
          <p:cNvSpPr txBox="1"/>
          <p:nvPr/>
        </p:nvSpPr>
        <p:spPr>
          <a:xfrm>
            <a:off x="8057291" y="2261883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C000"/>
                  </a:solidFill>
                </a:ln>
                <a:latin typeface="Roboto Condensed" pitchFamily="2" charset="0"/>
                <a:ea typeface="Roboto Condensed" pitchFamily="2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3E5F5C-A31C-431B-BD58-1A12F99B9F86}"/>
              </a:ext>
            </a:extLst>
          </p:cNvPr>
          <p:cNvSpPr txBox="1"/>
          <p:nvPr/>
        </p:nvSpPr>
        <p:spPr>
          <a:xfrm>
            <a:off x="8546849" y="3611832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C000"/>
                  </a:solidFill>
                </a:ln>
                <a:latin typeface="Roboto Condensed" pitchFamily="2" charset="0"/>
                <a:ea typeface="Roboto Condensed" pitchFamily="2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D03305-F017-4395-B860-AC69ADD1C067}"/>
              </a:ext>
            </a:extLst>
          </p:cNvPr>
          <p:cNvSpPr txBox="1"/>
          <p:nvPr/>
        </p:nvSpPr>
        <p:spPr>
          <a:xfrm>
            <a:off x="9360737" y="2110657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C000"/>
                  </a:solidFill>
                </a:ln>
                <a:latin typeface="Roboto Condensed" pitchFamily="2" charset="0"/>
                <a:ea typeface="Roboto Condensed" pitchFamily="2" charset="0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62EBBD-4410-4E43-A11B-6E15DA8A5961}"/>
              </a:ext>
            </a:extLst>
          </p:cNvPr>
          <p:cNvSpPr txBox="1"/>
          <p:nvPr/>
        </p:nvSpPr>
        <p:spPr>
          <a:xfrm>
            <a:off x="9946526" y="2715338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C000"/>
                  </a:solidFill>
                </a:ln>
                <a:latin typeface="Roboto Condensed" pitchFamily="2" charset="0"/>
                <a:ea typeface="Roboto Condensed" pitchFamily="2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3D67FE-D8FF-4B31-853C-EF7C24B7A1F7}"/>
              </a:ext>
            </a:extLst>
          </p:cNvPr>
          <p:cNvSpPr txBox="1"/>
          <p:nvPr/>
        </p:nvSpPr>
        <p:spPr>
          <a:xfrm>
            <a:off x="10399312" y="4142662"/>
            <a:ext cx="285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C000"/>
                  </a:solidFill>
                </a:ln>
                <a:latin typeface="Roboto Condensed" pitchFamily="2" charset="0"/>
                <a:ea typeface="Roboto Condensed" pitchFamily="2" charset="0"/>
              </a:rPr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D42586-222C-4CBE-BDA6-0BE01A215D2C}"/>
              </a:ext>
            </a:extLst>
          </p:cNvPr>
          <p:cNvSpPr/>
          <p:nvPr/>
        </p:nvSpPr>
        <p:spPr>
          <a:xfrm>
            <a:off x="7743509" y="3187049"/>
            <a:ext cx="217283" cy="21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FA24174-2472-4EA6-965D-3282DE991E48}"/>
              </a:ext>
            </a:extLst>
          </p:cNvPr>
          <p:cNvSpPr/>
          <p:nvPr/>
        </p:nvSpPr>
        <p:spPr>
          <a:xfrm>
            <a:off x="8969773" y="2914198"/>
            <a:ext cx="217283" cy="21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1E41CC-898E-40E7-8D10-0C5FEA6F934C}"/>
              </a:ext>
            </a:extLst>
          </p:cNvPr>
          <p:cNvSpPr/>
          <p:nvPr/>
        </p:nvSpPr>
        <p:spPr>
          <a:xfrm>
            <a:off x="9998346" y="3523785"/>
            <a:ext cx="217283" cy="21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46088B-1BBD-4933-89E6-72F14BBA8684}"/>
              </a:ext>
            </a:extLst>
          </p:cNvPr>
          <p:cNvSpPr txBox="1"/>
          <p:nvPr/>
        </p:nvSpPr>
        <p:spPr>
          <a:xfrm>
            <a:off x="7541504" y="29475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D5654"/>
                </a:solidFill>
                <a:latin typeface="Roboto Condensed" pitchFamily="2" charset="0"/>
                <a:ea typeface="Roboto Condensed" pitchFamily="2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D590BC-2E68-43F6-B198-35FA742711C7}"/>
              </a:ext>
            </a:extLst>
          </p:cNvPr>
          <p:cNvSpPr txBox="1"/>
          <p:nvPr/>
        </p:nvSpPr>
        <p:spPr>
          <a:xfrm>
            <a:off x="9128109" y="305389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D5654"/>
                </a:solidFill>
                <a:latin typeface="Roboto Condensed" pitchFamily="2" charset="0"/>
                <a:ea typeface="Roboto Condensed" pitchFamily="2" charset="0"/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5DE01B-5566-4DD6-9787-54A4311F5C5E}"/>
              </a:ext>
            </a:extLst>
          </p:cNvPr>
          <p:cNvSpPr txBox="1"/>
          <p:nvPr/>
        </p:nvSpPr>
        <p:spPr>
          <a:xfrm>
            <a:off x="10206545" y="345948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D5654"/>
                </a:solidFill>
                <a:latin typeface="Roboto Condensed" pitchFamily="2" charset="0"/>
                <a:ea typeface="Roboto Condensed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4317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/>
      <p:bldP spid="33" grpId="0"/>
      <p:bldP spid="34" grpId="0"/>
      <p:bldP spid="35" grpId="0"/>
      <p:bldP spid="37" grpId="0"/>
      <p:bldP spid="38" grpId="0"/>
      <p:bldP spid="43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572" y="672161"/>
            <a:ext cx="24432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“type”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2134" y="3060504"/>
            <a:ext cx="5475517" cy="98755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 err="1">
                <a:solidFill>
                  <a:srgbClr val="50B9C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int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 = 12;</a:t>
            </a:r>
          </a:p>
          <a:p>
            <a:r>
              <a:rPr lang="en-US" sz="2500" dirty="0">
                <a:solidFill>
                  <a:srgbClr val="50B9C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string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 a = </a:t>
            </a:r>
            <a:r>
              <a:rPr lang="en-US" sz="24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sz="25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 am awesome</a:t>
            </a:r>
            <a:r>
              <a:rPr lang="en-US" sz="2400" dirty="0">
                <a:solidFill>
                  <a:srgbClr val="F4A16F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124" y="3048809"/>
            <a:ext cx="4403733" cy="98755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12</a:t>
            </a:r>
          </a:p>
          <a:p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a = </a:t>
            </a:r>
            <a:r>
              <a:rPr lang="en-US" sz="24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r>
              <a:rPr lang="en-US" sz="25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I am awesome</a:t>
            </a:r>
            <a:r>
              <a:rPr lang="en-US" sz="2400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  <a:cs typeface="PragmataPro" panose="02000509030000020004" pitchFamily="49" charset="0"/>
              </a:rPr>
              <a:t>"</a:t>
            </a:r>
            <a:endParaRPr lang="en-US" sz="2500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  <a:cs typeface="PragmataPro" panose="020005090300000200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32134" y="2534618"/>
            <a:ext cx="69668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C#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124" y="2522923"/>
            <a:ext cx="12027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7985" y="4624410"/>
            <a:ext cx="328166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latin typeface="Segoe UI" panose="020B0502040204020203" pitchFamily="34" charset="0"/>
                <a:cs typeface="Segoe UI" panose="020B0502040204020203" pitchFamily="34" charset="0"/>
              </a:rPr>
              <a:t>Dynamic typing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5509" y="4636105"/>
            <a:ext cx="264040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>
                <a:latin typeface="Segoe UI" panose="020B0502040204020203" pitchFamily="34" charset="0"/>
                <a:cs typeface="Segoe UI" panose="020B0502040204020203" pitchFamily="34" charset="0"/>
              </a:rPr>
              <a:t>Static typing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008914" y="3769567"/>
            <a:ext cx="4739951" cy="0"/>
          </a:xfrm>
          <a:prstGeom prst="line">
            <a:avLst/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0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7055</TotalTime>
  <Words>2798</Words>
  <Application>Microsoft Office PowerPoint</Application>
  <PresentationFormat>Widescreen</PresentationFormat>
  <Paragraphs>922</Paragraphs>
  <Slides>89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Segoe UI</vt:lpstr>
      <vt:lpstr>Calibri</vt:lpstr>
      <vt:lpstr>PragmataPro</vt:lpstr>
      <vt:lpstr>Roboto Condensed</vt:lpstr>
      <vt:lpstr>Century Gothic</vt:lpstr>
      <vt:lpstr>Wingdings 3</vt:lpstr>
      <vt:lpstr>Segoe UI Semibold</vt:lpstr>
      <vt:lpstr>Arial</vt:lpstr>
      <vt:lpstr>Iosevka</vt:lpstr>
      <vt:lpstr>Consolas</vt:lpstr>
      <vt:lpstr>Ion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580</cp:revision>
  <dcterms:created xsi:type="dcterms:W3CDTF">2015-03-01T18:30:11Z</dcterms:created>
  <dcterms:modified xsi:type="dcterms:W3CDTF">2018-04-26T06:39:36Z</dcterms:modified>
</cp:coreProperties>
</file>